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5" r:id="rId5"/>
    <p:sldId id="266" r:id="rId6"/>
    <p:sldId id="259" r:id="rId7"/>
    <p:sldId id="260" r:id="rId8"/>
    <p:sldId id="267" r:id="rId9"/>
    <p:sldId id="268" r:id="rId10"/>
    <p:sldId id="261" r:id="rId11"/>
    <p:sldId id="269" r:id="rId12"/>
    <p:sldId id="270" r:id="rId13"/>
    <p:sldId id="271"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B01E8F9-B58B-474C-BBB7-DEE81B6DE5DB}" type="datetimeFigureOut">
              <a:rPr lang="ru-RU" smtClean="0"/>
              <a:pPr/>
              <a:t>19.10.2022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E663F8E-CD31-4C65-9B62-048636FE9002}"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B01E8F9-B58B-474C-BBB7-DEE81B6DE5DB}" type="datetimeFigureOut">
              <a:rPr lang="ru-RU" smtClean="0"/>
              <a:pPr/>
              <a:t>19.10.2022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E663F8E-CD31-4C65-9B62-048636FE9002}"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B01E8F9-B58B-474C-BBB7-DEE81B6DE5DB}" type="datetimeFigureOut">
              <a:rPr lang="ru-RU" smtClean="0"/>
              <a:pPr/>
              <a:t>19.10.2022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E663F8E-CD31-4C65-9B62-048636FE9002}"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B01E8F9-B58B-474C-BBB7-DEE81B6DE5DB}" type="datetimeFigureOut">
              <a:rPr lang="ru-RU" smtClean="0"/>
              <a:pPr/>
              <a:t>19.10.2022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E663F8E-CD31-4C65-9B62-048636FE9002}"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B01E8F9-B58B-474C-BBB7-DEE81B6DE5DB}" type="datetimeFigureOut">
              <a:rPr lang="ru-RU" smtClean="0"/>
              <a:pPr/>
              <a:t>19.10.2022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E663F8E-CD31-4C65-9B62-048636FE9002}"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B01E8F9-B58B-474C-BBB7-DEE81B6DE5DB}" type="datetimeFigureOut">
              <a:rPr lang="ru-RU" smtClean="0"/>
              <a:pPr/>
              <a:t>19.10.2022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E663F8E-CD31-4C65-9B62-048636FE9002}"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B01E8F9-B58B-474C-BBB7-DEE81B6DE5DB}" type="datetimeFigureOut">
              <a:rPr lang="ru-RU" smtClean="0"/>
              <a:pPr/>
              <a:t>19.10.2022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E663F8E-CD31-4C65-9B62-048636FE9002}"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B01E8F9-B58B-474C-BBB7-DEE81B6DE5DB}" type="datetimeFigureOut">
              <a:rPr lang="ru-RU" smtClean="0"/>
              <a:pPr/>
              <a:t>19.10.2022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E663F8E-CD31-4C65-9B62-048636FE9002}"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B01E8F9-B58B-474C-BBB7-DEE81B6DE5DB}" type="datetimeFigureOut">
              <a:rPr lang="ru-RU" smtClean="0"/>
              <a:pPr/>
              <a:t>19.10.2022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E663F8E-CD31-4C65-9B62-048636FE9002}"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B01E8F9-B58B-474C-BBB7-DEE81B6DE5DB}" type="datetimeFigureOut">
              <a:rPr lang="ru-RU" smtClean="0"/>
              <a:pPr/>
              <a:t>19.10.2022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E663F8E-CD31-4C65-9B62-048636FE9002}"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B01E8F9-B58B-474C-BBB7-DEE81B6DE5DB}" type="datetimeFigureOut">
              <a:rPr lang="ru-RU" smtClean="0"/>
              <a:pPr/>
              <a:t>19.10.2022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E663F8E-CD31-4C65-9B62-048636FE9002}"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01E8F9-B58B-474C-BBB7-DEE81B6DE5DB}" type="datetimeFigureOut">
              <a:rPr lang="ru-RU" smtClean="0"/>
              <a:pPr/>
              <a:t>19.10.2022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663F8E-CD31-4C65-9B62-048636FE9002}"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hyperlink" Target="https://www.youtube.com/watch?v=pwM6OcT6yJ0" TargetMode="External"/><Relationship Id="rId5" Type="http://schemas.openxmlformats.org/officeDocument/2006/relationships/image" Target="../media/image28.jpeg"/><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youtube.com/watch?v=pwM6OcT6yJ0" TargetMode="Externa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 Id="rId9"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14348" y="285728"/>
            <a:ext cx="7772400" cy="1643074"/>
          </a:xfrm>
        </p:spPr>
        <p:txBody>
          <a:bodyPr>
            <a:noAutofit/>
          </a:bodyPr>
          <a:lstStyle/>
          <a:p>
            <a:r>
              <a:rPr lang="ru-RU" sz="1800" b="1" dirty="0" smtClean="0">
                <a:latin typeface="Times New Roman" pitchFamily="18" charset="0"/>
                <a:cs typeface="Times New Roman" pitchFamily="18" charset="0"/>
              </a:rPr>
              <a:t>МУЛЬТИМЕДИЙНОЕ СОПРОВОЖДЕНИЕ </a:t>
            </a:r>
            <a:br>
              <a:rPr lang="ru-RU" sz="1800" b="1" dirty="0" smtClean="0">
                <a:latin typeface="Times New Roman" pitchFamily="18" charset="0"/>
                <a:cs typeface="Times New Roman" pitchFamily="18" charset="0"/>
              </a:rPr>
            </a:br>
            <a:r>
              <a:rPr lang="ru-RU" sz="1800" b="1" dirty="0" smtClean="0">
                <a:latin typeface="Times New Roman" pitchFamily="18" charset="0"/>
                <a:cs typeface="Times New Roman" pitchFamily="18" charset="0"/>
              </a:rPr>
              <a:t>ЗАНЯТИЯ </a:t>
            </a:r>
            <a:r>
              <a:rPr lang="ru-RU" sz="1800" b="1" dirty="0">
                <a:latin typeface="Times New Roman" pitchFamily="18" charset="0"/>
                <a:cs typeface="Times New Roman" pitchFamily="18" charset="0"/>
              </a:rPr>
              <a:t>ОБЪЕДИНЕНИЯ </a:t>
            </a:r>
            <a:r>
              <a:rPr lang="ru-RU" sz="1800" b="1" dirty="0" smtClean="0">
                <a:solidFill>
                  <a:srgbClr val="00B050"/>
                </a:solidFill>
                <a:latin typeface="Times New Roman" pitchFamily="18" charset="0"/>
                <a:cs typeface="Times New Roman" pitchFamily="18" charset="0"/>
              </a:rPr>
              <a:t/>
            </a:r>
            <a:br>
              <a:rPr lang="ru-RU" sz="1800" b="1" dirty="0" smtClean="0">
                <a:solidFill>
                  <a:srgbClr val="00B050"/>
                </a:solidFill>
                <a:latin typeface="Times New Roman" pitchFamily="18" charset="0"/>
                <a:cs typeface="Times New Roman" pitchFamily="18" charset="0"/>
              </a:rPr>
            </a:br>
            <a:r>
              <a:rPr lang="ru-RU" sz="1800" b="1" dirty="0" smtClean="0">
                <a:solidFill>
                  <a:srgbClr val="00B050"/>
                </a:solidFill>
                <a:latin typeface="Times New Roman" pitchFamily="18" charset="0"/>
                <a:cs typeface="Times New Roman" pitchFamily="18" charset="0"/>
              </a:rPr>
              <a:t>СОЦИАЛЬНО-ГУМАНИТАРНОЙ </a:t>
            </a:r>
            <a:r>
              <a:rPr lang="ru-RU" sz="1800" b="1" dirty="0">
                <a:solidFill>
                  <a:srgbClr val="00B050"/>
                </a:solidFill>
                <a:latin typeface="Times New Roman" pitchFamily="18" charset="0"/>
                <a:cs typeface="Times New Roman" pitchFamily="18" charset="0"/>
              </a:rPr>
              <a:t>НАПРАВЛЕННОСТИ </a:t>
            </a:r>
            <a:r>
              <a:rPr lang="ru-RU" sz="1800" b="1" dirty="0" smtClean="0">
                <a:solidFill>
                  <a:srgbClr val="00B050"/>
                </a:solidFill>
                <a:latin typeface="Times New Roman" pitchFamily="18" charset="0"/>
                <a:cs typeface="Times New Roman" pitchFamily="18" charset="0"/>
              </a:rPr>
              <a:t/>
            </a:r>
            <a:br>
              <a:rPr lang="ru-RU" sz="1800" b="1" dirty="0" smtClean="0">
                <a:solidFill>
                  <a:srgbClr val="00B050"/>
                </a:solidFill>
                <a:latin typeface="Times New Roman" pitchFamily="18" charset="0"/>
                <a:cs typeface="Times New Roman" pitchFamily="18" charset="0"/>
              </a:rPr>
            </a:br>
            <a:r>
              <a:rPr lang="ru-RU" sz="1800" b="1" dirty="0" smtClean="0">
                <a:latin typeface="Times New Roman" pitchFamily="18" charset="0"/>
                <a:cs typeface="Times New Roman" pitchFamily="18" charset="0"/>
              </a:rPr>
              <a:t>«АКУЛЯТА </a:t>
            </a:r>
            <a:r>
              <a:rPr lang="ru-RU" sz="1800" b="1" dirty="0">
                <a:latin typeface="Times New Roman" pitchFamily="18" charset="0"/>
                <a:cs typeface="Times New Roman" pitchFamily="18" charset="0"/>
              </a:rPr>
              <a:t>ПЕРА</a:t>
            </a:r>
            <a:r>
              <a:rPr lang="ru-RU" sz="1800" b="1" dirty="0" smtClean="0">
                <a:latin typeface="Times New Roman" pitchFamily="18" charset="0"/>
                <a:cs typeface="Times New Roman" pitchFamily="18" charset="0"/>
              </a:rPr>
              <a:t>»</a:t>
            </a:r>
            <a:r>
              <a:rPr lang="ru-RU" sz="1800" b="1" dirty="0" smtClean="0">
                <a:solidFill>
                  <a:srgbClr val="00B050"/>
                </a:solidFill>
                <a:latin typeface="Times New Roman" pitchFamily="18" charset="0"/>
                <a:cs typeface="Times New Roman" pitchFamily="18" charset="0"/>
              </a:rPr>
              <a:t/>
            </a:r>
            <a:br>
              <a:rPr lang="ru-RU" sz="1800" b="1" dirty="0" smtClean="0">
                <a:solidFill>
                  <a:srgbClr val="00B050"/>
                </a:solidFill>
                <a:latin typeface="Times New Roman" pitchFamily="18" charset="0"/>
                <a:cs typeface="Times New Roman" pitchFamily="18" charset="0"/>
              </a:rPr>
            </a:br>
            <a:r>
              <a:rPr lang="ru-RU" sz="1800" b="1" dirty="0" smtClean="0">
                <a:solidFill>
                  <a:srgbClr val="00B050"/>
                </a:solidFill>
                <a:latin typeface="Times New Roman" pitchFamily="18" charset="0"/>
                <a:cs typeface="Times New Roman" pitchFamily="18" charset="0"/>
              </a:rPr>
              <a:t> (</a:t>
            </a:r>
            <a:r>
              <a:rPr lang="ru-RU" sz="1800" b="1" dirty="0">
                <a:solidFill>
                  <a:srgbClr val="00B050"/>
                </a:solidFill>
                <a:latin typeface="Times New Roman" pitchFamily="18" charset="0"/>
                <a:cs typeface="Times New Roman" pitchFamily="18" charset="0"/>
              </a:rPr>
              <a:t>ЖУРНАЛИСТИКА</a:t>
            </a:r>
            <a:r>
              <a:rPr lang="ru-RU" sz="1800" b="1" dirty="0" smtClean="0">
                <a:solidFill>
                  <a:srgbClr val="00B050"/>
                </a:solidFill>
                <a:latin typeface="Times New Roman" pitchFamily="18" charset="0"/>
                <a:cs typeface="Times New Roman" pitchFamily="18" charset="0"/>
              </a:rPr>
              <a:t>)</a:t>
            </a:r>
            <a:endParaRPr lang="ru-RU" sz="1800" b="1" dirty="0">
              <a:solidFill>
                <a:srgbClr val="00B050"/>
              </a:solidFill>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1371600" y="1928802"/>
            <a:ext cx="6400800" cy="3709998"/>
          </a:xfrm>
        </p:spPr>
        <p:txBody>
          <a:bodyPr>
            <a:normAutofit fontScale="92500" lnSpcReduction="10000"/>
          </a:bodyPr>
          <a:lstStyle/>
          <a:p>
            <a:pPr>
              <a:spcBef>
                <a:spcPts val="500"/>
              </a:spcBef>
            </a:pPr>
            <a:endParaRPr lang="ru-RU" sz="1200" b="1" dirty="0" smtClean="0">
              <a:solidFill>
                <a:schemeClr val="tx1"/>
              </a:solidFill>
              <a:latin typeface="Times New Roman" pitchFamily="18" charset="0"/>
              <a:cs typeface="Times New Roman" pitchFamily="18" charset="0"/>
            </a:endParaRPr>
          </a:p>
          <a:p>
            <a:pPr>
              <a:spcBef>
                <a:spcPts val="500"/>
              </a:spcBef>
            </a:pPr>
            <a:endParaRPr lang="ru-RU" sz="1200" b="1" dirty="0">
              <a:solidFill>
                <a:schemeClr val="tx1"/>
              </a:solidFill>
              <a:latin typeface="Times New Roman" pitchFamily="18" charset="0"/>
              <a:cs typeface="Times New Roman" pitchFamily="18" charset="0"/>
            </a:endParaRPr>
          </a:p>
          <a:p>
            <a:pPr>
              <a:spcBef>
                <a:spcPts val="500"/>
              </a:spcBef>
            </a:pPr>
            <a:r>
              <a:rPr lang="ru-RU" sz="1700" b="1" dirty="0" smtClean="0">
                <a:solidFill>
                  <a:schemeClr val="tx1"/>
                </a:solidFill>
                <a:latin typeface="Times New Roman" pitchFamily="18" charset="0"/>
                <a:cs typeface="Times New Roman" pitchFamily="18" charset="0"/>
              </a:rPr>
              <a:t>ТЕМА </a:t>
            </a:r>
            <a:r>
              <a:rPr lang="ru-RU" sz="1700" b="1" dirty="0">
                <a:solidFill>
                  <a:schemeClr val="tx1"/>
                </a:solidFill>
                <a:latin typeface="Times New Roman" pitchFamily="18" charset="0"/>
                <a:cs typeface="Times New Roman" pitchFamily="18" charset="0"/>
              </a:rPr>
              <a:t>ЗАНЯТИЯ </a:t>
            </a:r>
            <a:endParaRPr lang="ru-RU" sz="1700" b="1" dirty="0" smtClean="0">
              <a:solidFill>
                <a:schemeClr val="tx1"/>
              </a:solidFill>
              <a:latin typeface="Times New Roman" pitchFamily="18" charset="0"/>
              <a:cs typeface="Times New Roman" pitchFamily="18" charset="0"/>
            </a:endParaRPr>
          </a:p>
          <a:p>
            <a:pPr>
              <a:spcBef>
                <a:spcPts val="500"/>
              </a:spcBef>
            </a:pPr>
            <a:endParaRPr lang="ru-RU" sz="1700" b="1" dirty="0" smtClean="0">
              <a:solidFill>
                <a:schemeClr val="tx1"/>
              </a:solidFill>
              <a:latin typeface="Times New Roman" pitchFamily="18" charset="0"/>
              <a:cs typeface="Times New Roman" pitchFamily="18" charset="0"/>
            </a:endParaRPr>
          </a:p>
          <a:p>
            <a:pPr>
              <a:spcBef>
                <a:spcPts val="500"/>
              </a:spcBef>
            </a:pPr>
            <a:r>
              <a:rPr lang="ru-RU" sz="1700" b="1" dirty="0" smtClean="0">
                <a:solidFill>
                  <a:srgbClr val="00B050"/>
                </a:solidFill>
                <a:latin typeface="Times New Roman" pitchFamily="18" charset="0"/>
                <a:cs typeface="Times New Roman" pitchFamily="18" charset="0"/>
              </a:rPr>
              <a:t>«</a:t>
            </a:r>
            <a:r>
              <a:rPr lang="ru-RU" sz="1700" b="1" dirty="0">
                <a:solidFill>
                  <a:srgbClr val="00B050"/>
                </a:solidFill>
                <a:latin typeface="Times New Roman" pitchFamily="18" charset="0"/>
                <a:cs typeface="Times New Roman" pitchFamily="18" charset="0"/>
              </a:rPr>
              <a:t>ЖУРНАЛИСТСКОЕ РАССЛЕДОВАНИЕ</a:t>
            </a:r>
            <a:r>
              <a:rPr lang="ru-RU" sz="1700" b="1" dirty="0" smtClean="0">
                <a:solidFill>
                  <a:srgbClr val="00B050"/>
                </a:solidFill>
                <a:latin typeface="Times New Roman" pitchFamily="18" charset="0"/>
                <a:cs typeface="Times New Roman" pitchFamily="18" charset="0"/>
              </a:rPr>
              <a:t>»</a:t>
            </a:r>
          </a:p>
          <a:p>
            <a:pPr>
              <a:spcBef>
                <a:spcPts val="500"/>
              </a:spcBef>
            </a:pPr>
            <a:endParaRPr lang="ru-RU" sz="1700" b="1" dirty="0">
              <a:solidFill>
                <a:schemeClr val="tx1"/>
              </a:solidFill>
              <a:latin typeface="Times New Roman" pitchFamily="18" charset="0"/>
              <a:cs typeface="Times New Roman" pitchFamily="18" charset="0"/>
            </a:endParaRPr>
          </a:p>
          <a:p>
            <a:r>
              <a:rPr lang="ru-RU" sz="1700" b="1" dirty="0">
                <a:solidFill>
                  <a:schemeClr val="tx1"/>
                </a:solidFill>
                <a:latin typeface="Times New Roman" pitchFamily="18" charset="0"/>
                <a:cs typeface="Times New Roman" pitchFamily="18" charset="0"/>
              </a:rPr>
              <a:t>СВЕДЕНИЯ ОБ АВТОРЕ</a:t>
            </a:r>
          </a:p>
          <a:p>
            <a:r>
              <a:rPr lang="ru-RU" sz="1700" b="1" dirty="0">
                <a:solidFill>
                  <a:schemeClr val="tx1"/>
                </a:solidFill>
                <a:latin typeface="Times New Roman" pitchFamily="18" charset="0"/>
                <a:cs typeface="Times New Roman" pitchFamily="18" charset="0"/>
              </a:rPr>
              <a:t> </a:t>
            </a:r>
          </a:p>
          <a:p>
            <a:r>
              <a:rPr lang="ru-RU" sz="1300" b="1" dirty="0">
                <a:solidFill>
                  <a:schemeClr val="tx1"/>
                </a:solidFill>
                <a:latin typeface="Times New Roman" pitchFamily="18" charset="0"/>
                <a:cs typeface="Times New Roman" pitchFamily="18" charset="0"/>
              </a:rPr>
              <a:t>Дусаев Сайяр Фирдусович, методист </a:t>
            </a:r>
            <a:endParaRPr lang="ru-RU" sz="1300" b="1" dirty="0" smtClean="0">
              <a:solidFill>
                <a:schemeClr val="tx1"/>
              </a:solidFill>
              <a:latin typeface="Times New Roman" pitchFamily="18" charset="0"/>
              <a:cs typeface="Times New Roman" pitchFamily="18" charset="0"/>
            </a:endParaRPr>
          </a:p>
          <a:p>
            <a:r>
              <a:rPr lang="ru-RU" sz="1300" b="1" dirty="0" smtClean="0">
                <a:solidFill>
                  <a:schemeClr val="tx1"/>
                </a:solidFill>
                <a:latin typeface="Times New Roman" pitchFamily="18" charset="0"/>
                <a:cs typeface="Times New Roman" pitchFamily="18" charset="0"/>
              </a:rPr>
              <a:t>муниципального </a:t>
            </a:r>
            <a:r>
              <a:rPr lang="ru-RU" sz="1300" b="1" dirty="0">
                <a:solidFill>
                  <a:schemeClr val="tx1"/>
                </a:solidFill>
                <a:latin typeface="Times New Roman" pitchFamily="18" charset="0"/>
                <a:cs typeface="Times New Roman" pitchFamily="18" charset="0"/>
              </a:rPr>
              <a:t>бюджетного учреждения </a:t>
            </a:r>
            <a:endParaRPr lang="ru-RU" sz="1300" b="1" dirty="0" smtClean="0">
              <a:solidFill>
                <a:schemeClr val="tx1"/>
              </a:solidFill>
              <a:latin typeface="Times New Roman" pitchFamily="18" charset="0"/>
              <a:cs typeface="Times New Roman" pitchFamily="18" charset="0"/>
            </a:endParaRPr>
          </a:p>
          <a:p>
            <a:r>
              <a:rPr lang="ru-RU" sz="1300" b="1" dirty="0" smtClean="0">
                <a:solidFill>
                  <a:schemeClr val="tx1"/>
                </a:solidFill>
                <a:latin typeface="Times New Roman" pitchFamily="18" charset="0"/>
                <a:cs typeface="Times New Roman" pitchFamily="18" charset="0"/>
              </a:rPr>
              <a:t>дополнительного </a:t>
            </a:r>
            <a:r>
              <a:rPr lang="ru-RU" sz="1300" b="1" dirty="0">
                <a:solidFill>
                  <a:schemeClr val="tx1"/>
                </a:solidFill>
                <a:latin typeface="Times New Roman" pitchFamily="18" charset="0"/>
                <a:cs typeface="Times New Roman" pitchFamily="18" charset="0"/>
              </a:rPr>
              <a:t>образования </a:t>
            </a:r>
            <a:endParaRPr lang="ru-RU" sz="1300" b="1" dirty="0" smtClean="0">
              <a:solidFill>
                <a:schemeClr val="tx1"/>
              </a:solidFill>
              <a:latin typeface="Times New Roman" pitchFamily="18" charset="0"/>
              <a:cs typeface="Times New Roman" pitchFamily="18" charset="0"/>
            </a:endParaRPr>
          </a:p>
          <a:p>
            <a:r>
              <a:rPr lang="ru-RU" sz="1300" b="1" dirty="0" smtClean="0">
                <a:solidFill>
                  <a:schemeClr val="tx1"/>
                </a:solidFill>
                <a:latin typeface="Times New Roman" pitchFamily="18" charset="0"/>
                <a:cs typeface="Times New Roman" pitchFamily="18" charset="0"/>
              </a:rPr>
              <a:t>«</a:t>
            </a:r>
            <a:r>
              <a:rPr lang="ru-RU" sz="1300" b="1" dirty="0">
                <a:solidFill>
                  <a:schemeClr val="tx1"/>
                </a:solidFill>
                <a:latin typeface="Times New Roman" pitchFamily="18" charset="0"/>
                <a:cs typeface="Times New Roman" pitchFamily="18" charset="0"/>
              </a:rPr>
              <a:t>Центр внешкольной работы </a:t>
            </a:r>
            <a:endParaRPr lang="ru-RU" sz="1300" b="1" dirty="0" smtClean="0">
              <a:solidFill>
                <a:schemeClr val="tx1"/>
              </a:solidFill>
              <a:latin typeface="Times New Roman" pitchFamily="18" charset="0"/>
              <a:cs typeface="Times New Roman" pitchFamily="18" charset="0"/>
            </a:endParaRPr>
          </a:p>
          <a:p>
            <a:r>
              <a:rPr lang="ru-RU" sz="1300" b="1" dirty="0" smtClean="0">
                <a:solidFill>
                  <a:schemeClr val="tx1"/>
                </a:solidFill>
                <a:latin typeface="Times New Roman" pitchFamily="18" charset="0"/>
                <a:cs typeface="Times New Roman" pitchFamily="18" charset="0"/>
              </a:rPr>
              <a:t>Зеленодольского </a:t>
            </a:r>
            <a:r>
              <a:rPr lang="ru-RU" sz="1300" b="1" dirty="0">
                <a:solidFill>
                  <a:schemeClr val="tx1"/>
                </a:solidFill>
                <a:latin typeface="Times New Roman" pitchFamily="18" charset="0"/>
                <a:cs typeface="Times New Roman" pitchFamily="18" charset="0"/>
              </a:rPr>
              <a:t>муниципального района </a:t>
            </a:r>
            <a:endParaRPr lang="ru-RU" sz="1300" b="1" dirty="0" smtClean="0">
              <a:solidFill>
                <a:schemeClr val="tx1"/>
              </a:solidFill>
              <a:latin typeface="Times New Roman" pitchFamily="18" charset="0"/>
              <a:cs typeface="Times New Roman" pitchFamily="18" charset="0"/>
            </a:endParaRPr>
          </a:p>
          <a:p>
            <a:r>
              <a:rPr lang="ru-RU" sz="1300" b="1" dirty="0" smtClean="0">
                <a:solidFill>
                  <a:schemeClr val="tx1"/>
                </a:solidFill>
                <a:latin typeface="Times New Roman" pitchFamily="18" charset="0"/>
                <a:cs typeface="Times New Roman" pitchFamily="18" charset="0"/>
              </a:rPr>
              <a:t>Республики </a:t>
            </a:r>
            <a:r>
              <a:rPr lang="ru-RU" sz="1300" b="1" dirty="0">
                <a:solidFill>
                  <a:schemeClr val="tx1"/>
                </a:solidFill>
                <a:latin typeface="Times New Roman" pitchFamily="18" charset="0"/>
                <a:cs typeface="Times New Roman" pitchFamily="18" charset="0"/>
              </a:rPr>
              <a:t>Татарстан», </a:t>
            </a:r>
            <a:endParaRPr lang="ru-RU" sz="1300" b="1" dirty="0" smtClean="0">
              <a:solidFill>
                <a:schemeClr val="tx1"/>
              </a:solidFill>
              <a:latin typeface="Times New Roman" pitchFamily="18" charset="0"/>
              <a:cs typeface="Times New Roman" pitchFamily="18" charset="0"/>
            </a:endParaRPr>
          </a:p>
          <a:p>
            <a:r>
              <a:rPr lang="ru-RU" sz="1300" b="1" dirty="0" smtClean="0">
                <a:solidFill>
                  <a:schemeClr val="tx1"/>
                </a:solidFill>
                <a:latin typeface="Times New Roman" pitchFamily="18" charset="0"/>
                <a:cs typeface="Times New Roman" pitchFamily="18" charset="0"/>
              </a:rPr>
              <a:t>контактный </a:t>
            </a:r>
            <a:r>
              <a:rPr lang="ru-RU" sz="1300" b="1" dirty="0">
                <a:solidFill>
                  <a:schemeClr val="tx1"/>
                </a:solidFill>
                <a:latin typeface="Times New Roman" pitchFamily="18" charset="0"/>
                <a:cs typeface="Times New Roman" pitchFamily="18" charset="0"/>
              </a:rPr>
              <a:t>телефон +7996901-20-95.</a:t>
            </a:r>
          </a:p>
          <a:p>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85728"/>
            <a:ext cx="8229600" cy="285752"/>
          </a:xfrm>
        </p:spPr>
        <p:txBody>
          <a:bodyPr>
            <a:normAutofit fontScale="90000"/>
          </a:bodyPr>
          <a:lstStyle/>
          <a:p>
            <a:r>
              <a:rPr lang="ru-RU" sz="1800" b="1" dirty="0" smtClean="0">
                <a:latin typeface="Times New Roman" pitchFamily="18" charset="0"/>
                <a:cs typeface="Times New Roman" pitchFamily="18" charset="0"/>
              </a:rPr>
              <a:t/>
            </a:r>
            <a:br>
              <a:rPr lang="ru-RU" sz="1800" b="1" dirty="0" smtClean="0">
                <a:latin typeface="Times New Roman" pitchFamily="18" charset="0"/>
                <a:cs typeface="Times New Roman" pitchFamily="18" charset="0"/>
              </a:rPr>
            </a:br>
            <a:r>
              <a:rPr lang="ru-RU" sz="1800" b="1" dirty="0" smtClean="0">
                <a:latin typeface="Times New Roman" pitchFamily="18" charset="0"/>
                <a:cs typeface="Times New Roman" pitchFamily="18" charset="0"/>
              </a:rPr>
              <a:t/>
            </a:r>
            <a:br>
              <a:rPr lang="ru-RU" sz="1800" b="1" dirty="0" smtClean="0">
                <a:latin typeface="Times New Roman" pitchFamily="18" charset="0"/>
                <a:cs typeface="Times New Roman" pitchFamily="18" charset="0"/>
              </a:rPr>
            </a:br>
            <a:r>
              <a:rPr lang="ru-RU" sz="1800" b="1" dirty="0" smtClean="0">
                <a:latin typeface="Times New Roman" pitchFamily="18" charset="0"/>
                <a:cs typeface="Times New Roman" pitchFamily="18" charset="0"/>
              </a:rPr>
              <a:t/>
            </a:r>
            <a:br>
              <a:rPr lang="ru-RU" sz="1800" b="1" dirty="0" smtClean="0">
                <a:latin typeface="Times New Roman" pitchFamily="18" charset="0"/>
                <a:cs typeface="Times New Roman" pitchFamily="18" charset="0"/>
              </a:rPr>
            </a:br>
            <a:r>
              <a:rPr lang="ru-RU" sz="2000" b="1" dirty="0" smtClean="0">
                <a:latin typeface="Times New Roman" pitchFamily="18" charset="0"/>
                <a:cs typeface="Times New Roman" pitchFamily="18" charset="0"/>
              </a:rPr>
              <a:t>Перемена</a:t>
            </a:r>
            <a:r>
              <a:rPr lang="ru-RU" sz="1800" b="1" dirty="0" smtClean="0">
                <a:latin typeface="Times New Roman" pitchFamily="18" charset="0"/>
                <a:cs typeface="Times New Roman" pitchFamily="18" charset="0"/>
              </a:rPr>
              <a:t> </a:t>
            </a:r>
            <a:br>
              <a:rPr lang="ru-RU" sz="1800" b="1" dirty="0" smtClean="0">
                <a:latin typeface="Times New Roman" pitchFamily="18" charset="0"/>
                <a:cs typeface="Times New Roman" pitchFamily="18" charset="0"/>
              </a:rPr>
            </a:br>
            <a:r>
              <a:rPr lang="ru-RU" sz="1800" b="1" dirty="0" smtClean="0">
                <a:latin typeface="Times New Roman" pitchFamily="18" charset="0"/>
                <a:cs typeface="Times New Roman" pitchFamily="18" charset="0"/>
              </a:rPr>
              <a:t/>
            </a:r>
            <a:br>
              <a:rPr lang="ru-RU" sz="1800" b="1" dirty="0" smtClean="0">
                <a:latin typeface="Times New Roman" pitchFamily="18" charset="0"/>
                <a:cs typeface="Times New Roman" pitchFamily="18" charset="0"/>
              </a:rPr>
            </a:br>
            <a:r>
              <a:rPr lang="ru-RU" sz="1800" b="1" dirty="0" smtClean="0">
                <a:solidFill>
                  <a:srgbClr val="00B050"/>
                </a:solidFill>
                <a:latin typeface="Times New Roman" pitchFamily="18" charset="0"/>
                <a:cs typeface="Times New Roman" pitchFamily="18" charset="0"/>
              </a:rPr>
              <a:t/>
            </a:r>
            <a:br>
              <a:rPr lang="ru-RU" sz="1800" b="1" dirty="0" smtClean="0">
                <a:solidFill>
                  <a:srgbClr val="00B050"/>
                </a:solidFill>
                <a:latin typeface="Times New Roman" pitchFamily="18" charset="0"/>
                <a:cs typeface="Times New Roman" pitchFamily="18" charset="0"/>
              </a:rPr>
            </a:br>
            <a:endParaRPr lang="ru-RU" sz="1800"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714356"/>
            <a:ext cx="8229600" cy="5643602"/>
          </a:xfrm>
        </p:spPr>
        <p:txBody>
          <a:bodyPr>
            <a:normAutofit fontScale="25000" lnSpcReduction="20000"/>
          </a:bodyPr>
          <a:lstStyle/>
          <a:p>
            <a:pPr algn="ctr">
              <a:buNone/>
            </a:pPr>
            <a:r>
              <a:rPr lang="ru-RU" sz="6000" b="1" dirty="0" smtClean="0">
                <a:solidFill>
                  <a:srgbClr val="7030A0"/>
                </a:solidFill>
                <a:latin typeface="Times New Roman" pitchFamily="18" charset="0"/>
                <a:cs typeface="Times New Roman" pitchFamily="18" charset="0"/>
              </a:rPr>
              <a:t>Бабушки на скамейке                                        Бродячие собаки</a:t>
            </a:r>
          </a:p>
          <a:p>
            <a:pPr algn="ctr">
              <a:buNone/>
            </a:pPr>
            <a:endParaRPr lang="ru-RU" sz="1900" b="1" dirty="0" smtClean="0">
              <a:solidFill>
                <a:srgbClr val="7030A0"/>
              </a:solidFill>
              <a:latin typeface="Times New Roman" pitchFamily="18" charset="0"/>
              <a:cs typeface="Times New Roman" pitchFamily="18" charset="0"/>
            </a:endParaRPr>
          </a:p>
          <a:p>
            <a:pPr algn="ctr">
              <a:buNone/>
            </a:pPr>
            <a:endParaRPr lang="ru-RU" sz="1900" b="1" dirty="0" smtClean="0">
              <a:solidFill>
                <a:srgbClr val="7030A0"/>
              </a:solidFill>
              <a:latin typeface="Times New Roman" pitchFamily="18" charset="0"/>
              <a:cs typeface="Times New Roman" pitchFamily="18" charset="0"/>
            </a:endParaRPr>
          </a:p>
          <a:p>
            <a:pPr algn="ctr">
              <a:buNone/>
            </a:pPr>
            <a:endParaRPr lang="ru-RU" sz="1900" b="1" dirty="0" smtClean="0">
              <a:solidFill>
                <a:srgbClr val="7030A0"/>
              </a:solidFill>
              <a:latin typeface="Times New Roman" pitchFamily="18" charset="0"/>
              <a:cs typeface="Times New Roman" pitchFamily="18" charset="0"/>
            </a:endParaRPr>
          </a:p>
          <a:p>
            <a:pPr algn="ctr">
              <a:buNone/>
            </a:pPr>
            <a:endParaRPr lang="ru-RU" sz="1900" b="1" dirty="0" smtClean="0">
              <a:solidFill>
                <a:srgbClr val="7030A0"/>
              </a:solidFill>
              <a:latin typeface="Times New Roman" pitchFamily="18" charset="0"/>
              <a:cs typeface="Times New Roman" pitchFamily="18" charset="0"/>
            </a:endParaRPr>
          </a:p>
          <a:p>
            <a:pPr algn="ctr">
              <a:buNone/>
            </a:pPr>
            <a:endParaRPr lang="ru-RU" sz="1900" b="1" dirty="0" smtClean="0">
              <a:solidFill>
                <a:srgbClr val="7030A0"/>
              </a:solidFill>
              <a:latin typeface="Times New Roman" pitchFamily="18" charset="0"/>
              <a:cs typeface="Times New Roman" pitchFamily="18" charset="0"/>
            </a:endParaRPr>
          </a:p>
          <a:p>
            <a:pPr algn="ctr">
              <a:buNone/>
            </a:pPr>
            <a:endParaRPr lang="ru-RU" sz="1900" b="1" dirty="0" smtClean="0">
              <a:solidFill>
                <a:srgbClr val="7030A0"/>
              </a:solidFill>
              <a:latin typeface="Times New Roman" pitchFamily="18" charset="0"/>
              <a:cs typeface="Times New Roman" pitchFamily="18" charset="0"/>
            </a:endParaRPr>
          </a:p>
          <a:p>
            <a:pPr algn="ctr">
              <a:buNone/>
            </a:pPr>
            <a:endParaRPr lang="ru-RU" sz="2100" b="1" dirty="0" smtClean="0">
              <a:latin typeface="Times New Roman" pitchFamily="18" charset="0"/>
              <a:cs typeface="Times New Roman" pitchFamily="18" charset="0"/>
            </a:endParaRPr>
          </a:p>
          <a:p>
            <a:pPr algn="ctr">
              <a:buNone/>
            </a:pPr>
            <a:endParaRPr lang="ru-RU" sz="2100" b="1" dirty="0" smtClean="0">
              <a:latin typeface="Times New Roman" pitchFamily="18" charset="0"/>
              <a:cs typeface="Times New Roman" pitchFamily="18" charset="0"/>
            </a:endParaRPr>
          </a:p>
          <a:p>
            <a:pPr algn="ctr">
              <a:buNone/>
            </a:pPr>
            <a:endParaRPr lang="ru-RU" sz="2100" b="1" dirty="0" smtClean="0">
              <a:latin typeface="Times New Roman" pitchFamily="18" charset="0"/>
              <a:cs typeface="Times New Roman" pitchFamily="18" charset="0"/>
            </a:endParaRPr>
          </a:p>
          <a:p>
            <a:pPr algn="ctr">
              <a:buNone/>
            </a:pPr>
            <a:endParaRPr lang="ru-RU" sz="2100" b="1" dirty="0" smtClean="0">
              <a:latin typeface="Times New Roman" pitchFamily="18" charset="0"/>
              <a:cs typeface="Times New Roman" pitchFamily="18" charset="0"/>
            </a:endParaRPr>
          </a:p>
          <a:p>
            <a:pPr algn="ctr">
              <a:buNone/>
            </a:pPr>
            <a:endParaRPr lang="ru-RU" sz="2100" b="1" dirty="0" smtClean="0">
              <a:latin typeface="Times New Roman" pitchFamily="18" charset="0"/>
              <a:cs typeface="Times New Roman" pitchFamily="18" charset="0"/>
            </a:endParaRPr>
          </a:p>
          <a:p>
            <a:pPr algn="ctr">
              <a:buNone/>
            </a:pPr>
            <a:endParaRPr lang="ru-RU" sz="2100" b="1" dirty="0" smtClean="0">
              <a:latin typeface="Times New Roman" pitchFamily="18" charset="0"/>
              <a:cs typeface="Times New Roman" pitchFamily="18" charset="0"/>
            </a:endParaRPr>
          </a:p>
          <a:p>
            <a:pPr algn="ctr">
              <a:buNone/>
            </a:pPr>
            <a:endParaRPr lang="ru-RU" sz="2100" b="1" dirty="0" smtClean="0">
              <a:latin typeface="Times New Roman" pitchFamily="18" charset="0"/>
              <a:cs typeface="Times New Roman" pitchFamily="18" charset="0"/>
            </a:endParaRPr>
          </a:p>
          <a:p>
            <a:pPr algn="ctr">
              <a:buNone/>
            </a:pPr>
            <a:endParaRPr lang="ru-RU" sz="2100" b="1" dirty="0" smtClean="0">
              <a:latin typeface="Times New Roman" pitchFamily="18" charset="0"/>
              <a:cs typeface="Times New Roman" pitchFamily="18" charset="0"/>
            </a:endParaRPr>
          </a:p>
          <a:p>
            <a:pPr algn="ctr">
              <a:buNone/>
            </a:pPr>
            <a:endParaRPr lang="ru-RU" sz="2700" dirty="0" smtClean="0">
              <a:latin typeface="Times New Roman" pitchFamily="18" charset="0"/>
              <a:cs typeface="Times New Roman" pitchFamily="18" charset="0"/>
            </a:endParaRPr>
          </a:p>
          <a:p>
            <a:pPr algn="ctr">
              <a:buNone/>
            </a:pPr>
            <a:endParaRPr lang="ru-RU" sz="2700" dirty="0" smtClean="0">
              <a:latin typeface="Times New Roman" pitchFamily="18" charset="0"/>
              <a:cs typeface="Times New Roman" pitchFamily="18" charset="0"/>
            </a:endParaRPr>
          </a:p>
          <a:p>
            <a:pPr algn="ctr">
              <a:buNone/>
            </a:pPr>
            <a:endParaRPr lang="ru-RU" sz="2700" dirty="0" smtClean="0">
              <a:latin typeface="Times New Roman" pitchFamily="18" charset="0"/>
              <a:cs typeface="Times New Roman" pitchFamily="18" charset="0"/>
            </a:endParaRPr>
          </a:p>
          <a:p>
            <a:pPr algn="ctr">
              <a:buNone/>
            </a:pPr>
            <a:endParaRPr lang="ru-RU" sz="2700" dirty="0" smtClean="0">
              <a:latin typeface="Times New Roman" pitchFamily="18" charset="0"/>
              <a:cs typeface="Times New Roman" pitchFamily="18" charset="0"/>
            </a:endParaRPr>
          </a:p>
          <a:p>
            <a:pPr algn="ctr">
              <a:buNone/>
            </a:pPr>
            <a:endParaRPr lang="ru-RU" sz="2700" dirty="0" smtClean="0">
              <a:latin typeface="Times New Roman" pitchFamily="18" charset="0"/>
              <a:cs typeface="Times New Roman" pitchFamily="18" charset="0"/>
            </a:endParaRPr>
          </a:p>
          <a:p>
            <a:pPr algn="ctr">
              <a:buNone/>
            </a:pPr>
            <a:endParaRPr lang="ru-RU" sz="2700" dirty="0" smtClean="0">
              <a:latin typeface="Times New Roman" pitchFamily="18" charset="0"/>
              <a:cs typeface="Times New Roman" pitchFamily="18" charset="0"/>
            </a:endParaRPr>
          </a:p>
          <a:p>
            <a:pPr algn="ctr">
              <a:buNone/>
            </a:pPr>
            <a:endParaRPr lang="ru-RU" sz="2700" dirty="0" smtClean="0">
              <a:latin typeface="Times New Roman" pitchFamily="18" charset="0"/>
              <a:cs typeface="Times New Roman" pitchFamily="18" charset="0"/>
            </a:endParaRPr>
          </a:p>
          <a:p>
            <a:pPr algn="ctr">
              <a:buNone/>
            </a:pPr>
            <a:endParaRPr lang="ru-RU" sz="2700" dirty="0" smtClean="0">
              <a:latin typeface="Times New Roman" pitchFamily="18" charset="0"/>
              <a:cs typeface="Times New Roman" pitchFamily="18" charset="0"/>
            </a:endParaRPr>
          </a:p>
          <a:p>
            <a:pPr algn="ctr">
              <a:buNone/>
            </a:pPr>
            <a:endParaRPr lang="ru-RU" sz="2700" dirty="0" smtClean="0">
              <a:latin typeface="Times New Roman" pitchFamily="18" charset="0"/>
              <a:cs typeface="Times New Roman" pitchFamily="18" charset="0"/>
            </a:endParaRPr>
          </a:p>
          <a:p>
            <a:pPr algn="ctr">
              <a:buNone/>
            </a:pPr>
            <a:endParaRPr lang="ru-RU" sz="2700" dirty="0" smtClean="0">
              <a:latin typeface="Times New Roman" pitchFamily="18" charset="0"/>
              <a:cs typeface="Times New Roman" pitchFamily="18" charset="0"/>
            </a:endParaRPr>
          </a:p>
          <a:p>
            <a:pPr algn="ctr">
              <a:buNone/>
            </a:pPr>
            <a:endParaRPr lang="ru-RU" sz="2700" dirty="0" smtClean="0">
              <a:latin typeface="Times New Roman" pitchFamily="18" charset="0"/>
              <a:cs typeface="Times New Roman" pitchFamily="18" charset="0"/>
            </a:endParaRPr>
          </a:p>
          <a:p>
            <a:pPr algn="ctr">
              <a:buNone/>
            </a:pPr>
            <a:endParaRPr lang="ru-RU" sz="2700" dirty="0" smtClean="0">
              <a:latin typeface="Times New Roman" pitchFamily="18" charset="0"/>
              <a:cs typeface="Times New Roman" pitchFamily="18" charset="0"/>
            </a:endParaRPr>
          </a:p>
          <a:p>
            <a:pPr algn="ctr">
              <a:buNone/>
            </a:pPr>
            <a:endParaRPr lang="ru-RU" sz="2700" dirty="0" smtClean="0">
              <a:latin typeface="Times New Roman" pitchFamily="18" charset="0"/>
              <a:cs typeface="Times New Roman" pitchFamily="18" charset="0"/>
            </a:endParaRPr>
          </a:p>
          <a:p>
            <a:pPr algn="ctr">
              <a:buNone/>
            </a:pPr>
            <a:endParaRPr lang="ru-RU" sz="2700" dirty="0" smtClean="0">
              <a:latin typeface="Times New Roman" pitchFamily="18" charset="0"/>
              <a:cs typeface="Times New Roman" pitchFamily="18" charset="0"/>
            </a:endParaRPr>
          </a:p>
          <a:p>
            <a:pPr algn="ctr">
              <a:buNone/>
            </a:pPr>
            <a:endParaRPr lang="ru-RU" sz="6000" b="1" dirty="0" smtClean="0">
              <a:latin typeface="Times New Roman" pitchFamily="18" charset="0"/>
              <a:cs typeface="Times New Roman" pitchFamily="18" charset="0"/>
            </a:endParaRPr>
          </a:p>
          <a:p>
            <a:pPr algn="ctr">
              <a:buNone/>
            </a:pPr>
            <a:r>
              <a:rPr lang="ru-RU" sz="6000" b="1" dirty="0" smtClean="0">
                <a:latin typeface="Times New Roman" pitchFamily="18" charset="0"/>
                <a:cs typeface="Times New Roman" pitchFamily="18" charset="0"/>
              </a:rPr>
              <a:t>Закрепление нового материала в форме самостоятельной работы по образцу полусамостоятельно, синхронно с педагогом </a:t>
            </a:r>
          </a:p>
          <a:p>
            <a:pPr algn="ctr">
              <a:buNone/>
            </a:pPr>
            <a:endParaRPr lang="ru-RU" sz="6000" b="1" dirty="0" smtClean="0">
              <a:latin typeface="Times New Roman" pitchFamily="18" charset="0"/>
              <a:cs typeface="Times New Roman" pitchFamily="18" charset="0"/>
            </a:endParaRPr>
          </a:p>
          <a:p>
            <a:pPr algn="ctr">
              <a:buNone/>
            </a:pPr>
            <a:r>
              <a:rPr lang="ru-RU" sz="6000" b="1" dirty="0" smtClean="0">
                <a:solidFill>
                  <a:srgbClr val="7030A0"/>
                </a:solidFill>
                <a:latin typeface="Times New Roman" pitchFamily="18" charset="0"/>
                <a:cs typeface="Times New Roman" pitchFamily="18" charset="0"/>
              </a:rPr>
              <a:t>Только придумали </a:t>
            </a:r>
            <a:r>
              <a:rPr lang="ru-RU" sz="6000" b="1" dirty="0" smtClean="0">
                <a:latin typeface="Times New Roman" pitchFamily="18" charset="0"/>
                <a:cs typeface="Times New Roman" pitchFamily="18" charset="0"/>
              </a:rPr>
              <a:t>рабочий</a:t>
            </a:r>
            <a:r>
              <a:rPr lang="ru-RU" sz="6000" b="1" dirty="0" smtClean="0">
                <a:solidFill>
                  <a:srgbClr val="7030A0"/>
                </a:solidFill>
                <a:latin typeface="Times New Roman" pitchFamily="18" charset="0"/>
                <a:cs typeface="Times New Roman" pitchFamily="18" charset="0"/>
              </a:rPr>
              <a:t> </a:t>
            </a:r>
            <a:r>
              <a:rPr lang="ru-RU" sz="6000" b="1" dirty="0" smtClean="0">
                <a:latin typeface="Times New Roman" pitchFamily="18" charset="0"/>
                <a:cs typeface="Times New Roman" pitchFamily="18" charset="0"/>
              </a:rPr>
              <a:t>лид</a:t>
            </a:r>
            <a:r>
              <a:rPr lang="ru-RU" sz="6000" b="1" dirty="0" smtClean="0">
                <a:solidFill>
                  <a:srgbClr val="7030A0"/>
                </a:solidFill>
                <a:latin typeface="Times New Roman" pitchFamily="18" charset="0"/>
                <a:cs typeface="Times New Roman" pitchFamily="18" charset="0"/>
              </a:rPr>
              <a:t> статьи </a:t>
            </a:r>
          </a:p>
          <a:p>
            <a:pPr algn="ctr">
              <a:buNone/>
            </a:pPr>
            <a:r>
              <a:rPr lang="ru-RU" sz="6000" b="1" dirty="0" smtClean="0">
                <a:solidFill>
                  <a:srgbClr val="7030A0"/>
                </a:solidFill>
                <a:latin typeface="Times New Roman" pitchFamily="18" charset="0"/>
                <a:cs typeface="Times New Roman" pitchFamily="18" charset="0"/>
              </a:rPr>
              <a:t>«Жители поселка требуют защитить их детей от нападения бродячих собак» и нужно было придумать как опросить специалистов, как к у нас появились гости.</a:t>
            </a:r>
          </a:p>
          <a:p>
            <a:pPr algn="ctr">
              <a:buNone/>
            </a:pPr>
            <a:endParaRPr lang="ru-RU" sz="6000" b="1" dirty="0" smtClean="0">
              <a:solidFill>
                <a:srgbClr val="7030A0"/>
              </a:solidFill>
              <a:latin typeface="Times New Roman" pitchFamily="18" charset="0"/>
              <a:cs typeface="Times New Roman" pitchFamily="18" charset="0"/>
            </a:endParaRPr>
          </a:p>
          <a:p>
            <a:pPr algn="ctr">
              <a:buNone/>
            </a:pPr>
            <a:r>
              <a:rPr lang="ru-RU" sz="6000" b="1" dirty="0" smtClean="0">
                <a:solidFill>
                  <a:srgbClr val="7030A0"/>
                </a:solidFill>
                <a:latin typeface="Times New Roman" pitchFamily="18" charset="0"/>
                <a:cs typeface="Times New Roman" pitchFamily="18" charset="0"/>
              </a:rPr>
              <a:t>И мы тотчас взяли у них интервью </a:t>
            </a:r>
          </a:p>
          <a:p>
            <a:pPr algn="ctr">
              <a:buNone/>
            </a:pPr>
            <a:r>
              <a:rPr lang="ru-RU" sz="6000" b="1" dirty="0" smtClean="0">
                <a:solidFill>
                  <a:srgbClr val="7030A0"/>
                </a:solidFill>
                <a:latin typeface="Times New Roman" pitchFamily="18" charset="0"/>
                <a:cs typeface="Times New Roman" pitchFamily="18" charset="0"/>
              </a:rPr>
              <a:t>Вопрос </a:t>
            </a:r>
            <a:r>
              <a:rPr lang="ru-RU" sz="6000" b="1" dirty="0" smtClean="0">
                <a:latin typeface="Times New Roman" pitchFamily="18" charset="0"/>
                <a:cs typeface="Times New Roman" pitchFamily="18" charset="0"/>
              </a:rPr>
              <a:t>«Как специалист в области………, </a:t>
            </a:r>
          </a:p>
          <a:p>
            <a:pPr algn="ctr">
              <a:buNone/>
            </a:pPr>
            <a:r>
              <a:rPr lang="ru-RU" sz="6000" b="1" dirty="0" smtClean="0">
                <a:latin typeface="Times New Roman" pitchFamily="18" charset="0"/>
                <a:cs typeface="Times New Roman" pitchFamily="18" charset="0"/>
              </a:rPr>
              <a:t>что бы Вы хотели сказать по проблеме бродячих собак?»</a:t>
            </a:r>
          </a:p>
          <a:p>
            <a:pPr algn="ctr">
              <a:buNone/>
            </a:pPr>
            <a:endParaRPr lang="ru-RU" sz="6000" b="1" dirty="0" smtClean="0">
              <a:solidFill>
                <a:srgbClr val="7030A0"/>
              </a:solidFill>
              <a:latin typeface="Times New Roman" pitchFamily="18" charset="0"/>
              <a:cs typeface="Times New Roman" pitchFamily="18" charset="0"/>
            </a:endParaRPr>
          </a:p>
          <a:p>
            <a:pPr algn="ctr">
              <a:buNone/>
            </a:pPr>
            <a:endParaRPr lang="ru-RU" sz="1900" b="1" dirty="0" smtClean="0">
              <a:solidFill>
                <a:srgbClr val="7030A0"/>
              </a:solidFill>
              <a:latin typeface="Times New Roman" pitchFamily="18" charset="0"/>
              <a:cs typeface="Times New Roman" pitchFamily="18" charset="0"/>
            </a:endParaRPr>
          </a:p>
          <a:p>
            <a:pPr algn="ctr">
              <a:buNone/>
            </a:pPr>
            <a:r>
              <a:rPr lang="ru-RU" sz="1900" b="1" dirty="0" smtClean="0">
                <a:solidFill>
                  <a:srgbClr val="7030A0"/>
                </a:solidFill>
                <a:latin typeface="Times New Roman" pitchFamily="18" charset="0"/>
                <a:cs typeface="Times New Roman" pitchFamily="18" charset="0"/>
              </a:rPr>
              <a:t> </a:t>
            </a:r>
          </a:p>
          <a:p>
            <a:pPr algn="ctr">
              <a:buNone/>
            </a:pPr>
            <a:endParaRPr lang="ru-RU" sz="1600" b="1" dirty="0" smtClean="0">
              <a:solidFill>
                <a:srgbClr val="00B050"/>
              </a:solidFill>
              <a:latin typeface="Times New Roman" pitchFamily="18" charset="0"/>
              <a:cs typeface="Times New Roman" pitchFamily="18" charset="0"/>
            </a:endParaRPr>
          </a:p>
          <a:p>
            <a:pPr algn="ctr">
              <a:buNone/>
            </a:pPr>
            <a:r>
              <a:rPr lang="ru-RU" sz="1600" b="1" dirty="0" smtClean="0">
                <a:latin typeface="Times New Roman" pitchFamily="18" charset="0"/>
                <a:cs typeface="Times New Roman" pitchFamily="18" charset="0"/>
              </a:rPr>
              <a:t> </a:t>
            </a:r>
            <a:endParaRPr lang="ru-RU" sz="1600" b="1" u="sng" dirty="0" smtClean="0"/>
          </a:p>
          <a:p>
            <a:pPr algn="ctr">
              <a:buNone/>
            </a:pPr>
            <a:endParaRPr lang="ru-RU" sz="1600" b="1" dirty="0" smtClean="0">
              <a:solidFill>
                <a:srgbClr val="00B050"/>
              </a:solidFill>
              <a:latin typeface="Times New Roman" pitchFamily="18" charset="0"/>
              <a:cs typeface="Times New Roman" pitchFamily="18" charset="0"/>
            </a:endParaRPr>
          </a:p>
          <a:p>
            <a:pPr algn="ctr">
              <a:buNone/>
            </a:pPr>
            <a:r>
              <a:rPr lang="ru-RU" sz="1600" b="1" dirty="0" smtClean="0">
                <a:solidFill>
                  <a:srgbClr val="00B050"/>
                </a:solidFill>
                <a:latin typeface="Times New Roman" pitchFamily="18" charset="0"/>
                <a:cs typeface="Times New Roman" pitchFamily="18" charset="0"/>
              </a:rPr>
              <a:t> </a:t>
            </a:r>
          </a:p>
          <a:p>
            <a:pPr algn="ctr">
              <a:buNone/>
            </a:pPr>
            <a:endParaRPr lang="ru-RU" sz="1600" dirty="0" smtClean="0"/>
          </a:p>
          <a:p>
            <a:pPr algn="ctr">
              <a:buNone/>
            </a:pPr>
            <a:endParaRPr lang="ru-RU" sz="1600" b="1" dirty="0" smtClean="0">
              <a:solidFill>
                <a:srgbClr val="00B050"/>
              </a:solidFill>
              <a:latin typeface="Times New Roman" pitchFamily="18" charset="0"/>
              <a:cs typeface="Times New Roman" pitchFamily="18" charset="0"/>
            </a:endParaRPr>
          </a:p>
        </p:txBody>
      </p:sp>
      <p:pic>
        <p:nvPicPr>
          <p:cNvPr id="5" name="Рисунок 4" descr="собаки.jpg"/>
          <p:cNvPicPr>
            <a:picLocks noChangeAspect="1"/>
          </p:cNvPicPr>
          <p:nvPr/>
        </p:nvPicPr>
        <p:blipFill>
          <a:blip r:embed="rId2" cstate="print"/>
          <a:stretch>
            <a:fillRect/>
          </a:stretch>
        </p:blipFill>
        <p:spPr>
          <a:xfrm>
            <a:off x="4929190" y="1400173"/>
            <a:ext cx="2628900" cy="1743075"/>
          </a:xfrm>
          <a:prstGeom prst="rect">
            <a:avLst/>
          </a:prstGeom>
        </p:spPr>
      </p:pic>
      <p:pic>
        <p:nvPicPr>
          <p:cNvPr id="6" name="Рисунок 5" descr="бабушки 2.jpg"/>
          <p:cNvPicPr>
            <a:picLocks noChangeAspect="1"/>
          </p:cNvPicPr>
          <p:nvPr/>
        </p:nvPicPr>
        <p:blipFill>
          <a:blip r:embed="rId3" cstate="print"/>
          <a:stretch>
            <a:fillRect/>
          </a:stretch>
        </p:blipFill>
        <p:spPr>
          <a:xfrm>
            <a:off x="1500166" y="1357298"/>
            <a:ext cx="2466975" cy="184785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85728"/>
            <a:ext cx="8229600" cy="642942"/>
          </a:xfrm>
        </p:spPr>
        <p:txBody>
          <a:bodyPr>
            <a:normAutofit fontScale="90000"/>
          </a:bodyPr>
          <a:lstStyle/>
          <a:p>
            <a:pPr algn="l"/>
            <a:r>
              <a:rPr lang="ru-RU" sz="1800" b="1" dirty="0" smtClean="0">
                <a:latin typeface="Times New Roman" pitchFamily="18" charset="0"/>
                <a:cs typeface="Times New Roman" pitchFamily="18" charset="0"/>
              </a:rPr>
              <a:t> </a:t>
            </a:r>
            <a:br>
              <a:rPr lang="ru-RU" sz="1800" b="1" dirty="0" smtClean="0">
                <a:latin typeface="Times New Roman" pitchFamily="18" charset="0"/>
                <a:cs typeface="Times New Roman" pitchFamily="18" charset="0"/>
              </a:rPr>
            </a:br>
            <a:r>
              <a:rPr lang="ru-RU" sz="1800" b="1" dirty="0" smtClean="0">
                <a:solidFill>
                  <a:srgbClr val="00B050"/>
                </a:solidFill>
                <a:latin typeface="Times New Roman" pitchFamily="18" charset="0"/>
                <a:cs typeface="Times New Roman" pitchFamily="18" charset="0"/>
              </a:rPr>
              <a:t> </a:t>
            </a:r>
            <a:r>
              <a:rPr lang="ru-RU" sz="1700" b="1" dirty="0" smtClean="0">
                <a:solidFill>
                  <a:srgbClr val="7030A0"/>
                </a:solidFill>
                <a:latin typeface="Times New Roman" pitchFamily="18" charset="0"/>
                <a:cs typeface="Times New Roman" pitchFamily="18" charset="0"/>
              </a:rPr>
              <a:t>Нам ответили представитель ИК поселка        врач                       и      полицейский,</a:t>
            </a:r>
            <a:r>
              <a:rPr lang="ru-RU" sz="1800" b="1" dirty="0" smtClean="0">
                <a:solidFill>
                  <a:srgbClr val="00B050"/>
                </a:solidFill>
                <a:latin typeface="Times New Roman" pitchFamily="18" charset="0"/>
                <a:cs typeface="Times New Roman" pitchFamily="18" charset="0"/>
              </a:rPr>
              <a:t/>
            </a:r>
            <a:br>
              <a:rPr lang="ru-RU" sz="1800" b="1" dirty="0" smtClean="0">
                <a:solidFill>
                  <a:srgbClr val="00B050"/>
                </a:solidFill>
                <a:latin typeface="Times New Roman" pitchFamily="18" charset="0"/>
                <a:cs typeface="Times New Roman" pitchFamily="18" charset="0"/>
              </a:rPr>
            </a:br>
            <a:endParaRPr lang="ru-RU" sz="1800"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000108"/>
            <a:ext cx="8229600" cy="5126055"/>
          </a:xfrm>
        </p:spPr>
        <p:txBody>
          <a:bodyPr/>
          <a:lstStyle/>
          <a:p>
            <a:pPr algn="ctr">
              <a:buNone/>
            </a:pPr>
            <a:endParaRPr lang="ru-RU" sz="1800" b="1" dirty="0" smtClean="0">
              <a:latin typeface="Times New Roman" pitchFamily="18" charset="0"/>
              <a:cs typeface="Times New Roman" pitchFamily="18" charset="0"/>
            </a:endParaRPr>
          </a:p>
          <a:p>
            <a:pPr algn="ctr">
              <a:buNone/>
            </a:pPr>
            <a:r>
              <a:rPr lang="ru-RU" sz="1800" b="1" dirty="0" smtClean="0">
                <a:latin typeface="Times New Roman" pitchFamily="18" charset="0"/>
                <a:cs typeface="Times New Roman" pitchFamily="18" charset="0"/>
              </a:rPr>
              <a:t> </a:t>
            </a:r>
            <a:endParaRPr lang="ru-RU" sz="1600" b="1" dirty="0" smtClean="0">
              <a:solidFill>
                <a:srgbClr val="00B050"/>
              </a:solidFill>
              <a:latin typeface="Times New Roman" pitchFamily="18" charset="0"/>
              <a:cs typeface="Times New Roman" pitchFamily="18" charset="0"/>
            </a:endParaRPr>
          </a:p>
          <a:p>
            <a:pPr algn="ctr">
              <a:buNone/>
            </a:pPr>
            <a:endParaRPr lang="ru-RU" sz="1600" b="1" dirty="0" smtClean="0">
              <a:solidFill>
                <a:srgbClr val="00B050"/>
              </a:solidFill>
              <a:latin typeface="Times New Roman" pitchFamily="18" charset="0"/>
              <a:cs typeface="Times New Roman" pitchFamily="18" charset="0"/>
            </a:endParaRPr>
          </a:p>
          <a:p>
            <a:pPr algn="ctr">
              <a:buNone/>
            </a:pPr>
            <a:r>
              <a:rPr lang="ru-RU" sz="1600" b="1" dirty="0" smtClean="0">
                <a:latin typeface="Times New Roman" pitchFamily="18" charset="0"/>
                <a:cs typeface="Times New Roman" pitchFamily="18" charset="0"/>
              </a:rPr>
              <a:t> </a:t>
            </a:r>
            <a:endParaRPr lang="ru-RU" sz="1600" b="1" u="sng" dirty="0" smtClean="0"/>
          </a:p>
          <a:p>
            <a:pPr algn="ctr">
              <a:buNone/>
            </a:pPr>
            <a:endParaRPr lang="ru-RU" sz="1600" b="1" dirty="0" smtClean="0">
              <a:solidFill>
                <a:srgbClr val="00B050"/>
              </a:solidFill>
              <a:latin typeface="Times New Roman" pitchFamily="18" charset="0"/>
              <a:cs typeface="Times New Roman" pitchFamily="18" charset="0"/>
            </a:endParaRPr>
          </a:p>
          <a:p>
            <a:pPr algn="ctr">
              <a:buNone/>
            </a:pPr>
            <a:r>
              <a:rPr lang="ru-RU" sz="1600" b="1" dirty="0" smtClean="0">
                <a:solidFill>
                  <a:srgbClr val="00B050"/>
                </a:solidFill>
                <a:latin typeface="Times New Roman" pitchFamily="18" charset="0"/>
                <a:cs typeface="Times New Roman" pitchFamily="18" charset="0"/>
              </a:rPr>
              <a:t> </a:t>
            </a:r>
          </a:p>
          <a:p>
            <a:pPr algn="ctr">
              <a:buNone/>
            </a:pPr>
            <a:endParaRPr lang="ru-RU" sz="1600" dirty="0" smtClean="0"/>
          </a:p>
          <a:p>
            <a:pPr algn="ctr">
              <a:buNone/>
            </a:pPr>
            <a:endParaRPr lang="ru-RU" sz="1600" b="1" dirty="0" smtClean="0">
              <a:solidFill>
                <a:srgbClr val="00B050"/>
              </a:solidFill>
              <a:latin typeface="Times New Roman" pitchFamily="18" charset="0"/>
              <a:cs typeface="Times New Roman" pitchFamily="18" charset="0"/>
            </a:endParaRPr>
          </a:p>
        </p:txBody>
      </p:sp>
      <p:pic>
        <p:nvPicPr>
          <p:cNvPr id="4" name="Рисунок 3" descr="чиновник.jpg"/>
          <p:cNvPicPr>
            <a:picLocks noChangeAspect="1"/>
          </p:cNvPicPr>
          <p:nvPr/>
        </p:nvPicPr>
        <p:blipFill>
          <a:blip r:embed="rId2" cstate="print"/>
          <a:stretch>
            <a:fillRect/>
          </a:stretch>
        </p:blipFill>
        <p:spPr>
          <a:xfrm>
            <a:off x="500034" y="928670"/>
            <a:ext cx="3183060" cy="1571636"/>
          </a:xfrm>
          <a:prstGeom prst="rect">
            <a:avLst/>
          </a:prstGeom>
        </p:spPr>
      </p:pic>
      <p:pic>
        <p:nvPicPr>
          <p:cNvPr id="5" name="Рисунок 4" descr="врач.png"/>
          <p:cNvPicPr>
            <a:picLocks noChangeAspect="1"/>
          </p:cNvPicPr>
          <p:nvPr/>
        </p:nvPicPr>
        <p:blipFill>
          <a:blip r:embed="rId3" cstate="print"/>
          <a:stretch>
            <a:fillRect/>
          </a:stretch>
        </p:blipFill>
        <p:spPr>
          <a:xfrm>
            <a:off x="3857620" y="1000108"/>
            <a:ext cx="1895475" cy="2000264"/>
          </a:xfrm>
          <a:prstGeom prst="rect">
            <a:avLst/>
          </a:prstGeom>
        </p:spPr>
      </p:pic>
      <p:pic>
        <p:nvPicPr>
          <p:cNvPr id="6" name="Рисунок 5" descr="степа.jpg"/>
          <p:cNvPicPr>
            <a:picLocks noChangeAspect="1"/>
          </p:cNvPicPr>
          <p:nvPr/>
        </p:nvPicPr>
        <p:blipFill>
          <a:blip r:embed="rId4" cstate="print"/>
          <a:stretch>
            <a:fillRect/>
          </a:stretch>
        </p:blipFill>
        <p:spPr>
          <a:xfrm>
            <a:off x="6072198" y="785794"/>
            <a:ext cx="1905000" cy="2071702"/>
          </a:xfrm>
          <a:prstGeom prst="rect">
            <a:avLst/>
          </a:prstGeom>
        </p:spPr>
      </p:pic>
      <p:sp>
        <p:nvSpPr>
          <p:cNvPr id="7" name="TextBox 6"/>
          <p:cNvSpPr txBox="1"/>
          <p:nvPr/>
        </p:nvSpPr>
        <p:spPr>
          <a:xfrm>
            <a:off x="785786" y="3214686"/>
            <a:ext cx="3357586" cy="323165"/>
          </a:xfrm>
          <a:prstGeom prst="rect">
            <a:avLst/>
          </a:prstGeom>
          <a:noFill/>
        </p:spPr>
        <p:txBody>
          <a:bodyPr wrap="square" rtlCol="0">
            <a:spAutoFit/>
          </a:bodyPr>
          <a:lstStyle/>
          <a:p>
            <a:r>
              <a:rPr lang="ru-RU" sz="1500" b="1" dirty="0" smtClean="0">
                <a:solidFill>
                  <a:srgbClr val="7030A0"/>
                </a:solidFill>
                <a:latin typeface="Times New Roman" pitchFamily="18" charset="0"/>
                <a:cs typeface="Times New Roman" pitchFamily="18" charset="0"/>
              </a:rPr>
              <a:t>а так же Антуан де Сент-Экзюпери</a:t>
            </a:r>
            <a:endParaRPr lang="ru-RU" sz="1500" b="1" dirty="0">
              <a:solidFill>
                <a:srgbClr val="7030A0"/>
              </a:solidFill>
              <a:latin typeface="Times New Roman" pitchFamily="18" charset="0"/>
              <a:cs typeface="Times New Roman" pitchFamily="18" charset="0"/>
            </a:endParaRPr>
          </a:p>
        </p:txBody>
      </p:sp>
      <p:pic>
        <p:nvPicPr>
          <p:cNvPr id="8" name="Рисунок 7" descr="лиса.jpg"/>
          <p:cNvPicPr>
            <a:picLocks noChangeAspect="1"/>
          </p:cNvPicPr>
          <p:nvPr/>
        </p:nvPicPr>
        <p:blipFill>
          <a:blip r:embed="rId5" cstate="print"/>
          <a:stretch>
            <a:fillRect/>
          </a:stretch>
        </p:blipFill>
        <p:spPr>
          <a:xfrm>
            <a:off x="642910" y="3714752"/>
            <a:ext cx="3357586" cy="2143140"/>
          </a:xfrm>
          <a:prstGeom prst="rect">
            <a:avLst/>
          </a:prstGeom>
        </p:spPr>
      </p:pic>
      <p:sp>
        <p:nvSpPr>
          <p:cNvPr id="9" name="Прямоугольник 8"/>
          <p:cNvSpPr/>
          <p:nvPr/>
        </p:nvSpPr>
        <p:spPr>
          <a:xfrm>
            <a:off x="5072066" y="3214687"/>
            <a:ext cx="3500462" cy="369332"/>
          </a:xfrm>
          <a:prstGeom prst="rect">
            <a:avLst/>
          </a:prstGeom>
        </p:spPr>
        <p:txBody>
          <a:bodyPr wrap="square">
            <a:spAutoFit/>
          </a:bodyPr>
          <a:lstStyle/>
          <a:p>
            <a:r>
              <a:rPr lang="ru-RU" b="1" dirty="0" smtClean="0">
                <a:latin typeface="Times New Roman" pitchFamily="18" charset="0"/>
                <a:cs typeface="Times New Roman" pitchFamily="18" charset="0"/>
              </a:rPr>
              <a:t>И снова физкультминутка</a:t>
            </a:r>
            <a:endParaRPr lang="ru-RU" dirty="0"/>
          </a:p>
        </p:txBody>
      </p:sp>
      <p:sp>
        <p:nvSpPr>
          <p:cNvPr id="10" name="Прямоугольник 9"/>
          <p:cNvSpPr/>
          <p:nvPr/>
        </p:nvSpPr>
        <p:spPr>
          <a:xfrm rot="10800000" flipV="1">
            <a:off x="4786314" y="4121498"/>
            <a:ext cx="3357586" cy="1015663"/>
          </a:xfrm>
          <a:prstGeom prst="rect">
            <a:avLst/>
          </a:prstGeom>
        </p:spPr>
        <p:txBody>
          <a:bodyPr wrap="square">
            <a:spAutoFit/>
          </a:bodyPr>
          <a:lstStyle/>
          <a:p>
            <a:pPr algn="ctr">
              <a:buNone/>
            </a:pPr>
            <a:r>
              <a:rPr lang="ru-RU" sz="1500" b="1" dirty="0" smtClean="0">
                <a:solidFill>
                  <a:srgbClr val="7030A0"/>
                </a:solidFill>
                <a:latin typeface="Times New Roman" pitchFamily="18" charset="0"/>
                <a:cs typeface="Times New Roman" pitchFamily="18" charset="0"/>
              </a:rPr>
              <a:t>И снова «Аплодисменты здоровья» </a:t>
            </a:r>
          </a:p>
          <a:p>
            <a:pPr algn="ctr">
              <a:buNone/>
            </a:pPr>
            <a:r>
              <a:rPr lang="ru-RU" sz="1500" b="1" dirty="0" smtClean="0">
                <a:solidFill>
                  <a:srgbClr val="7030A0"/>
                </a:solidFill>
                <a:latin typeface="Times New Roman" pitchFamily="18" charset="0"/>
                <a:cs typeface="Times New Roman" pitchFamily="18" charset="0"/>
              </a:rPr>
              <a:t>Ссылка на видео </a:t>
            </a:r>
            <a:r>
              <a:rPr lang="ru-RU" sz="1500" b="1" u="sng" dirty="0" smtClean="0">
                <a:latin typeface="Times New Roman" pitchFamily="18" charset="0"/>
                <a:cs typeface="Times New Roman" pitchFamily="18" charset="0"/>
                <a:hlinkClick r:id="rId6"/>
              </a:rPr>
              <a:t>https://www.youtube.com/watch?v=pwM6OcT6yJ0</a:t>
            </a:r>
            <a:endParaRPr lang="ru-RU" sz="1500" b="1" u="sng" dirty="0" smtClean="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25470"/>
          </a:xfrm>
        </p:spPr>
        <p:txBody>
          <a:bodyPr>
            <a:normAutofit fontScale="90000"/>
          </a:bodyPr>
          <a:lstStyle/>
          <a:p>
            <a:r>
              <a:rPr lang="ru-RU" sz="1800" b="1" dirty="0" smtClean="0">
                <a:latin typeface="Times New Roman" pitchFamily="18" charset="0"/>
                <a:cs typeface="Times New Roman" pitchFamily="18" charset="0"/>
              </a:rPr>
              <a:t> </a:t>
            </a:r>
            <a:br>
              <a:rPr lang="ru-RU" sz="1800" b="1" dirty="0" smtClean="0">
                <a:latin typeface="Times New Roman" pitchFamily="18" charset="0"/>
                <a:cs typeface="Times New Roman" pitchFamily="18" charset="0"/>
              </a:rPr>
            </a:br>
            <a:r>
              <a:rPr lang="ru-RU" sz="1800" b="1" dirty="0" smtClean="0">
                <a:latin typeface="Times New Roman" pitchFamily="18" charset="0"/>
                <a:cs typeface="Times New Roman" pitchFamily="18" charset="0"/>
              </a:rPr>
              <a:t/>
            </a:r>
            <a:br>
              <a:rPr lang="ru-RU" sz="1800" b="1" dirty="0" smtClean="0">
                <a:latin typeface="Times New Roman" pitchFamily="18" charset="0"/>
                <a:cs typeface="Times New Roman" pitchFamily="18" charset="0"/>
              </a:rPr>
            </a:br>
            <a:r>
              <a:rPr lang="ru-RU" sz="1800" b="1" dirty="0" smtClean="0">
                <a:latin typeface="Times New Roman" pitchFamily="18" charset="0"/>
                <a:cs typeface="Times New Roman" pitchFamily="18" charset="0"/>
              </a:rPr>
              <a:t/>
            </a:r>
            <a:br>
              <a:rPr lang="ru-RU" sz="1800" b="1" dirty="0" smtClean="0">
                <a:latin typeface="Times New Roman" pitchFamily="18" charset="0"/>
                <a:cs typeface="Times New Roman" pitchFamily="18" charset="0"/>
              </a:rPr>
            </a:br>
            <a:r>
              <a:rPr lang="ru-RU" sz="1800" b="1" dirty="0" smtClean="0">
                <a:latin typeface="Times New Roman" pitchFamily="18" charset="0"/>
                <a:cs typeface="Times New Roman" pitchFamily="18" charset="0"/>
              </a:rPr>
              <a:t>Готовим план, придумываем лид, погружаемся в творчество </a:t>
            </a:r>
            <a:br>
              <a:rPr lang="ru-RU" sz="1800" b="1" dirty="0" smtClean="0">
                <a:latin typeface="Times New Roman" pitchFamily="18" charset="0"/>
                <a:cs typeface="Times New Roman" pitchFamily="18" charset="0"/>
              </a:rPr>
            </a:br>
            <a:r>
              <a:rPr lang="ru-RU" sz="2000" b="1" dirty="0" smtClean="0">
                <a:latin typeface="Times New Roman" pitchFamily="18" charset="0"/>
                <a:cs typeface="Times New Roman" pitchFamily="18" charset="0"/>
              </a:rPr>
              <a:t>согласно алгоритму самостоятельной работы</a:t>
            </a:r>
            <a:r>
              <a:rPr lang="ru-RU" sz="1800" dirty="0" smtClean="0"/>
              <a:t/>
            </a:r>
            <a:br>
              <a:rPr lang="ru-RU" sz="1800" dirty="0" smtClean="0"/>
            </a:br>
            <a:r>
              <a:rPr lang="ru-RU" sz="1800" b="1" dirty="0" smtClean="0">
                <a:latin typeface="Times New Roman" pitchFamily="18" charset="0"/>
                <a:cs typeface="Times New Roman" pitchFamily="18" charset="0"/>
              </a:rPr>
              <a:t/>
            </a:r>
            <a:br>
              <a:rPr lang="ru-RU" sz="1800" b="1" dirty="0" smtClean="0">
                <a:latin typeface="Times New Roman" pitchFamily="18" charset="0"/>
                <a:cs typeface="Times New Roman" pitchFamily="18" charset="0"/>
              </a:rPr>
            </a:br>
            <a:r>
              <a:rPr lang="ru-RU" sz="1800" b="1" dirty="0" smtClean="0">
                <a:latin typeface="Times New Roman" pitchFamily="18" charset="0"/>
                <a:cs typeface="Times New Roman" pitchFamily="18" charset="0"/>
              </a:rPr>
              <a:t/>
            </a:r>
            <a:br>
              <a:rPr lang="ru-RU" sz="1800" b="1" dirty="0" smtClean="0">
                <a:latin typeface="Times New Roman" pitchFamily="18" charset="0"/>
                <a:cs typeface="Times New Roman" pitchFamily="18" charset="0"/>
              </a:rPr>
            </a:br>
            <a:r>
              <a:rPr lang="ru-RU" sz="1800" b="1" dirty="0" smtClean="0">
                <a:solidFill>
                  <a:srgbClr val="00B050"/>
                </a:solidFill>
                <a:latin typeface="Times New Roman" pitchFamily="18" charset="0"/>
                <a:cs typeface="Times New Roman" pitchFamily="18" charset="0"/>
              </a:rPr>
              <a:t> .</a:t>
            </a:r>
            <a:br>
              <a:rPr lang="ru-RU" sz="1800" b="1" dirty="0" smtClean="0">
                <a:solidFill>
                  <a:srgbClr val="00B050"/>
                </a:solidFill>
                <a:latin typeface="Times New Roman" pitchFamily="18" charset="0"/>
                <a:cs typeface="Times New Roman" pitchFamily="18" charset="0"/>
              </a:rPr>
            </a:br>
            <a:endParaRPr lang="ru-RU" sz="1800"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785794"/>
            <a:ext cx="8229600" cy="5786478"/>
          </a:xfrm>
        </p:spPr>
        <p:txBody>
          <a:bodyPr>
            <a:normAutofit fontScale="62500" lnSpcReduction="20000"/>
          </a:bodyPr>
          <a:lstStyle/>
          <a:p>
            <a:pPr algn="just"/>
            <a:r>
              <a:rPr lang="ru-RU" sz="2200" b="1" dirty="0" smtClean="0">
                <a:solidFill>
                  <a:srgbClr val="7030A0"/>
                </a:solidFill>
                <a:latin typeface="Times New Roman" pitchFamily="18" charset="0"/>
                <a:cs typeface="Times New Roman" pitchFamily="18" charset="0"/>
              </a:rPr>
              <a:t>Педагог во время деятельности учащихся ходит по рядам, помогает учащимся советами, порой объединение коллективно обсуждает те или иные пункты плана творческой самостоятельной работы. План не должен быть строгий, чтобы всегда можно было внести изменения в работу. </a:t>
            </a:r>
          </a:p>
          <a:p>
            <a:pPr algn="just"/>
            <a:r>
              <a:rPr lang="ru-RU" sz="2200" b="1" dirty="0" smtClean="0">
                <a:solidFill>
                  <a:srgbClr val="7030A0"/>
                </a:solidFill>
                <a:latin typeface="Times New Roman" pitchFamily="18" charset="0"/>
                <a:cs typeface="Times New Roman" pitchFamily="18" charset="0"/>
              </a:rPr>
              <a:t>Делая замечания спокойным тоном отдельным учащимся, педагог фактически работает со всеми, его слышат все учащиеся, стараются перенимать опыт других, не повторять выявленные ошибки.  </a:t>
            </a:r>
          </a:p>
          <a:p>
            <a:pPr algn="just"/>
            <a:r>
              <a:rPr lang="ru-RU" sz="2200" b="1" dirty="0" smtClean="0">
                <a:solidFill>
                  <a:srgbClr val="7030A0"/>
                </a:solidFill>
                <a:latin typeface="Times New Roman" pitchFamily="18" charset="0"/>
                <a:cs typeface="Times New Roman" pitchFamily="18" charset="0"/>
              </a:rPr>
              <a:t>Не справляющимся с заданием учащимся педагог еще раз показывает способы разработки самостоятельного подхода к выполнению творческого этапа, не отвлекая при этом внимание других.   </a:t>
            </a:r>
          </a:p>
          <a:p>
            <a:pPr algn="just"/>
            <a:r>
              <a:rPr lang="ru-RU" sz="2200" b="1" dirty="0" smtClean="0">
                <a:solidFill>
                  <a:srgbClr val="7030A0"/>
                </a:solidFill>
                <a:latin typeface="Times New Roman" pitchFamily="18" charset="0"/>
                <a:cs typeface="Times New Roman" pitchFamily="18" charset="0"/>
              </a:rPr>
              <a:t>Очень важно анализировать  работы учащихся. Исправляются замеченные стилистические, грамматические и статистические ошибки, а так же подбираются и приводятся в пример фрагменты удачных решений.  </a:t>
            </a:r>
          </a:p>
          <a:p>
            <a:pPr algn="just"/>
            <a:r>
              <a:rPr lang="ru-RU" sz="2200" b="1" dirty="0" smtClean="0">
                <a:solidFill>
                  <a:srgbClr val="7030A0"/>
                </a:solidFill>
                <a:latin typeface="Times New Roman" pitchFamily="18" charset="0"/>
                <a:cs typeface="Times New Roman" pitchFamily="18" charset="0"/>
              </a:rPr>
              <a:t>Если в объединении учащиеся разного возраста, применяется групповой метод работы, где старшие помогают младшим.  Это ускоряет процесс выполнения задания, повышает качество работы, способствует воспитанию ответственности, чувства долга, укреплению межличностных отношений. Огромное значение имеет коллективный труд, когда учащиеся готовятся к праздникам, отчетным занятиям.</a:t>
            </a:r>
          </a:p>
          <a:p>
            <a:pPr algn="just"/>
            <a:r>
              <a:rPr lang="ru-RU" sz="2200" b="1" dirty="0" smtClean="0">
                <a:solidFill>
                  <a:srgbClr val="7030A0"/>
                </a:solidFill>
                <a:latin typeface="Times New Roman" pitchFamily="18" charset="0"/>
                <a:cs typeface="Times New Roman" pitchFamily="18" charset="0"/>
              </a:rPr>
              <a:t>Важно приучить учащихся критически относиться к выполненной работе. Нередко, зачарованные яркостью своих работ, они не замечают, что небрежно подобранные стилистически неточные фразы, обилие сложных предложений портят впечатление. Поэтому учащимся нужен доброжелательный, но принципиальный анализ их работ, где вначале педагог совместно с учащимися отмечает все положительное, удачно выполненное, а потом обсуждает неудавшиеся моменты и намечает варианты возможного исправления.</a:t>
            </a:r>
          </a:p>
          <a:p>
            <a:pPr algn="just"/>
            <a:r>
              <a:rPr lang="ru-RU" sz="2200" b="1" dirty="0" smtClean="0">
                <a:solidFill>
                  <a:srgbClr val="7030A0"/>
                </a:solidFill>
                <a:latin typeface="Times New Roman" pitchFamily="18" charset="0"/>
                <a:cs typeface="Times New Roman" pitchFamily="18" charset="0"/>
              </a:rPr>
              <a:t>Такие сложные действия как изложение новой темы, написание статьи или  подготовка публикации, конкурсной работы или отчетное выступление объединения невозможно выполнить в течение одного занятия и 45-минутного самостоятельного этапа. Поэтому педагог в своей программе уделяет в среднем 2, 3 занятия для самостоятельного выполнения одной большой творческой работы. </a:t>
            </a:r>
          </a:p>
          <a:p>
            <a:pPr algn="just"/>
            <a:r>
              <a:rPr lang="ru-RU" sz="2200" b="1" dirty="0" smtClean="0">
                <a:solidFill>
                  <a:srgbClr val="7030A0"/>
                </a:solidFill>
                <a:latin typeface="Times New Roman" pitchFamily="18" charset="0"/>
                <a:cs typeface="Times New Roman" pitchFamily="18" charset="0"/>
              </a:rPr>
              <a:t>В днях-перерывах между занятиями руководитель приучает учащихся к мыслительному, аналитическому процессу, который является неотъемлемой чертой творческих людей.  </a:t>
            </a:r>
          </a:p>
          <a:p>
            <a:pPr>
              <a:buNone/>
            </a:pPr>
            <a:endParaRPr lang="ru-RU" sz="1600" b="1" dirty="0" smtClean="0">
              <a:solidFill>
                <a:srgbClr val="7030A0"/>
              </a:solidFill>
              <a:latin typeface="Times New Roman" pitchFamily="18" charset="0"/>
              <a:cs typeface="Times New Roman" pitchFamily="18" charset="0"/>
            </a:endParaRPr>
          </a:p>
          <a:p>
            <a:pPr algn="ctr">
              <a:buNone/>
            </a:pPr>
            <a:endParaRPr lang="ru-RU" sz="1600" b="1" dirty="0" smtClean="0">
              <a:solidFill>
                <a:srgbClr val="7030A0"/>
              </a:solidFill>
              <a:latin typeface="Times New Roman" pitchFamily="18" charset="0"/>
              <a:cs typeface="Times New Roman" pitchFamily="18" charset="0"/>
            </a:endParaRPr>
          </a:p>
          <a:p>
            <a:pPr algn="ctr">
              <a:buNone/>
            </a:pPr>
            <a:endParaRPr lang="ru-RU" sz="1600" dirty="0" smtClean="0"/>
          </a:p>
          <a:p>
            <a:pPr algn="ctr">
              <a:buNone/>
            </a:pPr>
            <a:endParaRPr lang="ru-RU" sz="1600" b="1" dirty="0" smtClean="0">
              <a:solidFill>
                <a:srgbClr val="00B050"/>
              </a:solidFill>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mtClean="0"/>
              <a:t> </a:t>
            </a:r>
            <a:br>
              <a:rPr lang="ru-RU" smtClean="0"/>
            </a:br>
            <a:r>
              <a:rPr lang="ru-RU" smtClean="0"/>
              <a:t/>
            </a:r>
            <a:br>
              <a:rPr lang="ru-RU" smtClean="0"/>
            </a:br>
            <a:r>
              <a:rPr lang="ru-RU" smtClean="0"/>
              <a:t/>
            </a:r>
            <a:br>
              <a:rPr lang="ru-RU" smtClean="0"/>
            </a:br>
            <a:r>
              <a:rPr lang="ru-RU" smtClean="0"/>
              <a:t>До свидания!</a:t>
            </a:r>
            <a:br>
              <a:rPr lang="ru-RU" smtClean="0"/>
            </a:br>
            <a:r>
              <a:rPr lang="ru-RU" smtClean="0"/>
              <a:t/>
            </a:r>
            <a:br>
              <a:rPr lang="ru-RU" smtClean="0"/>
            </a:br>
            <a:r>
              <a:rPr lang="ru-RU" smtClean="0"/>
              <a:t> .</a:t>
            </a:r>
            <a:br>
              <a:rPr lang="ru-RU" smtClean="0"/>
            </a:br>
            <a:endParaRPr lang="ru-RU" dirty="0"/>
          </a:p>
        </p:txBody>
      </p:sp>
      <p:sp>
        <p:nvSpPr>
          <p:cNvPr id="3" name="Содержимое 2"/>
          <p:cNvSpPr>
            <a:spLocks noGrp="1"/>
          </p:cNvSpPr>
          <p:nvPr>
            <p:ph idx="1"/>
          </p:nvPr>
        </p:nvSpPr>
        <p:spPr/>
        <p:txBody>
          <a:bodyPr>
            <a:normAutofit/>
          </a:bodyPr>
          <a:lstStyle/>
          <a:p>
            <a:pPr algn="ctr">
              <a:buNone/>
            </a:pPr>
            <a:r>
              <a:rPr lang="ru-RU" b="1" dirty="0" smtClean="0">
                <a:solidFill>
                  <a:srgbClr val="7030A0"/>
                </a:solidFill>
                <a:latin typeface="Times New Roman" pitchFamily="18" charset="0"/>
                <a:cs typeface="Times New Roman" pitchFamily="18" charset="0"/>
              </a:rPr>
              <a:t>Итак, завтра праздник! </a:t>
            </a:r>
          </a:p>
          <a:p>
            <a:pPr algn="ctr">
              <a:buNone/>
            </a:pPr>
            <a:r>
              <a:rPr lang="ru-RU" b="1" dirty="0" smtClean="0">
                <a:solidFill>
                  <a:srgbClr val="7030A0"/>
                </a:solidFill>
                <a:latin typeface="Times New Roman" pitchFamily="18" charset="0"/>
                <a:cs typeface="Times New Roman" pitchFamily="18" charset="0"/>
              </a:rPr>
              <a:t>День народного единства. </a:t>
            </a:r>
          </a:p>
          <a:p>
            <a:pPr algn="ctr">
              <a:buNone/>
            </a:pPr>
            <a:r>
              <a:rPr lang="ru-RU" b="1" dirty="0" smtClean="0">
                <a:solidFill>
                  <a:srgbClr val="7030A0"/>
                </a:solidFill>
                <a:latin typeface="Times New Roman" pitchFamily="18" charset="0"/>
                <a:cs typeface="Times New Roman" pitchFamily="18" charset="0"/>
              </a:rPr>
              <a:t>В ходе нашего занятия мы встретились со множеством людей, спокойно, серьезно и  дружно решали образовательные и социальные задачи. Мы не ссорились! </a:t>
            </a:r>
          </a:p>
          <a:p>
            <a:pPr algn="ctr">
              <a:buNone/>
            </a:pPr>
            <a:r>
              <a:rPr lang="ru-RU" b="1" dirty="0" smtClean="0">
                <a:solidFill>
                  <a:srgbClr val="7030A0"/>
                </a:solidFill>
                <a:latin typeface="Times New Roman" pitchFamily="18" charset="0"/>
                <a:cs typeface="Times New Roman" pitchFamily="18" charset="0"/>
              </a:rPr>
              <a:t>Давайте и дальше жить дружно!</a:t>
            </a:r>
          </a:p>
          <a:p>
            <a:endParaRPr lang="ru-RU" dirty="0" smtClean="0"/>
          </a:p>
          <a:p>
            <a:endParaRPr lang="ru-RU" dirty="0" smtClean="0"/>
          </a:p>
          <a:p>
            <a:endParaRPr lang="ru-RU" dirty="0" smtClean="0"/>
          </a:p>
          <a:p>
            <a:endParaRPr lang="ru-RU"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39718"/>
          </a:xfrm>
        </p:spPr>
        <p:txBody>
          <a:bodyPr>
            <a:normAutofit/>
          </a:bodyPr>
          <a:lstStyle/>
          <a:p>
            <a:r>
              <a:rPr lang="ru-RU" sz="1800" b="1" dirty="0" smtClean="0">
                <a:latin typeface="Times New Roman" pitchFamily="18" charset="0"/>
                <a:cs typeface="Times New Roman" pitchFamily="18" charset="0"/>
              </a:rPr>
              <a:t>Организационный этап </a:t>
            </a:r>
            <a:endParaRPr lang="ru-RU" sz="18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000108"/>
            <a:ext cx="8229600" cy="5126055"/>
          </a:xfrm>
        </p:spPr>
        <p:txBody>
          <a:bodyPr>
            <a:normAutofit fontScale="92500" lnSpcReduction="20000"/>
          </a:bodyPr>
          <a:lstStyle/>
          <a:p>
            <a:pPr algn="ctr">
              <a:buNone/>
            </a:pPr>
            <a:r>
              <a:rPr lang="ru-RU" sz="1600" b="1" dirty="0">
                <a:solidFill>
                  <a:srgbClr val="00B050"/>
                </a:solidFill>
                <a:latin typeface="Times New Roman" pitchFamily="18" charset="0"/>
                <a:cs typeface="Times New Roman" pitchFamily="18" charset="0"/>
              </a:rPr>
              <a:t> </a:t>
            </a:r>
            <a:endParaRPr lang="ru-RU" sz="1600" b="1" dirty="0" smtClean="0">
              <a:solidFill>
                <a:srgbClr val="00B050"/>
              </a:solidFill>
              <a:latin typeface="Times New Roman" pitchFamily="18" charset="0"/>
              <a:cs typeface="Times New Roman" pitchFamily="18" charset="0"/>
            </a:endParaRPr>
          </a:p>
          <a:p>
            <a:pPr algn="ctr">
              <a:buNone/>
            </a:pPr>
            <a:r>
              <a:rPr lang="ru-RU" sz="1600" b="1" dirty="0" smtClean="0">
                <a:solidFill>
                  <a:srgbClr val="00B050"/>
                </a:solidFill>
                <a:latin typeface="Times New Roman" pitchFamily="18" charset="0"/>
                <a:cs typeface="Times New Roman" pitchFamily="18" charset="0"/>
              </a:rPr>
              <a:t>4 ноября – праздник «День народного единства»!</a:t>
            </a:r>
          </a:p>
          <a:p>
            <a:pPr algn="ctr">
              <a:buNone/>
            </a:pPr>
            <a:r>
              <a:rPr lang="ru-RU" sz="1600" b="1" dirty="0" smtClean="0">
                <a:solidFill>
                  <a:srgbClr val="00B050"/>
                </a:solidFill>
                <a:latin typeface="Times New Roman" pitchFamily="18" charset="0"/>
                <a:cs typeface="Times New Roman" pitchFamily="18" charset="0"/>
              </a:rPr>
              <a:t>Народ это люди. Это праздник единения людей и их взаимопонимания. </a:t>
            </a:r>
          </a:p>
          <a:p>
            <a:pPr algn="ctr">
              <a:buNone/>
            </a:pPr>
            <a:r>
              <a:rPr lang="ru-RU" sz="1600" b="1" dirty="0" smtClean="0">
                <a:solidFill>
                  <a:srgbClr val="00B050"/>
                </a:solidFill>
                <a:latin typeface="Times New Roman" pitchFamily="18" charset="0"/>
                <a:cs typeface="Times New Roman" pitchFamily="18" charset="0"/>
              </a:rPr>
              <a:t>Давайте посмотрим каких людей вокруг себя объединило наше занятие </a:t>
            </a:r>
          </a:p>
          <a:p>
            <a:pPr algn="ctr">
              <a:buNone/>
            </a:pPr>
            <a:r>
              <a:rPr lang="ru-RU" sz="1600" b="1" dirty="0" smtClean="0">
                <a:solidFill>
                  <a:srgbClr val="00B050"/>
                </a:solidFill>
                <a:latin typeface="Times New Roman" pitchFamily="18" charset="0"/>
                <a:cs typeface="Times New Roman" pitchFamily="18" charset="0"/>
              </a:rPr>
              <a:t>и как </a:t>
            </a:r>
            <a:r>
              <a:rPr lang="ru-RU" sz="1600" b="1" dirty="0" smtClean="0">
                <a:solidFill>
                  <a:srgbClr val="00B050"/>
                </a:solidFill>
                <a:latin typeface="Times New Roman" pitchFamily="18" charset="0"/>
                <a:cs typeface="Times New Roman" pitchFamily="18" charset="0"/>
              </a:rPr>
              <a:t>мы вместе </a:t>
            </a:r>
            <a:r>
              <a:rPr lang="ru-RU" sz="1600" b="1" dirty="0" smtClean="0">
                <a:solidFill>
                  <a:srgbClr val="00B050"/>
                </a:solidFill>
                <a:latin typeface="Times New Roman" pitchFamily="18" charset="0"/>
                <a:cs typeface="Times New Roman" pitchFamily="18" charset="0"/>
              </a:rPr>
              <a:t>провели это время. </a:t>
            </a:r>
          </a:p>
          <a:p>
            <a:pPr algn="ctr">
              <a:buNone/>
            </a:pPr>
            <a:endParaRPr lang="ru-RU" sz="1600" b="1" dirty="0">
              <a:solidFill>
                <a:srgbClr val="00B050"/>
              </a:solidFill>
              <a:latin typeface="Times New Roman" pitchFamily="18" charset="0"/>
              <a:cs typeface="Times New Roman" pitchFamily="18" charset="0"/>
            </a:endParaRPr>
          </a:p>
          <a:p>
            <a:pPr>
              <a:buNone/>
            </a:pPr>
            <a:r>
              <a:rPr lang="ru-RU" sz="1600" b="1" dirty="0" smtClean="0">
                <a:solidFill>
                  <a:srgbClr val="7030A0"/>
                </a:solidFill>
                <a:latin typeface="Times New Roman" pitchFamily="18" charset="0"/>
                <a:cs typeface="Times New Roman" pitchFamily="18" charset="0"/>
              </a:rPr>
              <a:t>Собрались на занятия наш педагог             </a:t>
            </a:r>
            <a:r>
              <a:rPr lang="ru-RU" sz="1600" b="1" dirty="0" smtClean="0">
                <a:solidFill>
                  <a:srgbClr val="7030A0"/>
                </a:solidFill>
                <a:latin typeface="Times New Roman" pitchFamily="18" charset="0"/>
                <a:cs typeface="Times New Roman" pitchFamily="18" charset="0"/>
              </a:rPr>
              <a:t>без </a:t>
            </a:r>
            <a:r>
              <a:rPr lang="ru-RU" sz="1600" b="1" dirty="0" smtClean="0">
                <a:solidFill>
                  <a:srgbClr val="7030A0"/>
                </a:solidFill>
                <a:latin typeface="Times New Roman" pitchFamily="18" charset="0"/>
                <a:cs typeface="Times New Roman" pitchFamily="18" charset="0"/>
              </a:rPr>
              <a:t>Наташи - растянула ногу на  физкультуре </a:t>
            </a:r>
          </a:p>
          <a:p>
            <a:pPr>
              <a:buNone/>
            </a:pPr>
            <a:r>
              <a:rPr lang="ru-RU" sz="1600" b="1" dirty="0" smtClean="0">
                <a:solidFill>
                  <a:srgbClr val="7030A0"/>
                </a:solidFill>
                <a:latin typeface="Times New Roman" pitchFamily="18" charset="0"/>
                <a:cs typeface="Times New Roman" pitchFamily="18" charset="0"/>
              </a:rPr>
              <a:t>и 13 «акулят пера» </a:t>
            </a:r>
          </a:p>
          <a:p>
            <a:pPr>
              <a:buNone/>
            </a:pPr>
            <a:r>
              <a:rPr lang="ru-RU" sz="1600" b="1" dirty="0" smtClean="0">
                <a:solidFill>
                  <a:srgbClr val="7030A0"/>
                </a:solidFill>
                <a:latin typeface="Times New Roman" pitchFamily="18" charset="0"/>
                <a:cs typeface="Times New Roman" pitchFamily="18" charset="0"/>
              </a:rPr>
              <a:t>                                                                     </a:t>
            </a:r>
          </a:p>
          <a:p>
            <a:pPr>
              <a:buNone/>
            </a:pPr>
            <a:endParaRPr lang="ru-RU" sz="1600" b="1" dirty="0" smtClean="0">
              <a:solidFill>
                <a:srgbClr val="7030A0"/>
              </a:solidFill>
              <a:latin typeface="Times New Roman" pitchFamily="18" charset="0"/>
              <a:cs typeface="Times New Roman" pitchFamily="18" charset="0"/>
            </a:endParaRPr>
          </a:p>
          <a:p>
            <a:pPr>
              <a:buNone/>
            </a:pPr>
            <a:endParaRPr lang="ru-RU" sz="1600" b="1" dirty="0" smtClean="0">
              <a:solidFill>
                <a:srgbClr val="7030A0"/>
              </a:solidFill>
              <a:latin typeface="Times New Roman" pitchFamily="18" charset="0"/>
              <a:cs typeface="Times New Roman" pitchFamily="18" charset="0"/>
            </a:endParaRPr>
          </a:p>
          <a:p>
            <a:pPr>
              <a:buNone/>
            </a:pPr>
            <a:endParaRPr lang="ru-RU" sz="1600" b="1" dirty="0" smtClean="0">
              <a:solidFill>
                <a:srgbClr val="7030A0"/>
              </a:solidFill>
              <a:latin typeface="Times New Roman" pitchFamily="18" charset="0"/>
              <a:cs typeface="Times New Roman" pitchFamily="18" charset="0"/>
            </a:endParaRPr>
          </a:p>
          <a:p>
            <a:pPr>
              <a:buNone/>
            </a:pPr>
            <a:endParaRPr lang="ru-RU" sz="1600" b="1" dirty="0" smtClean="0">
              <a:solidFill>
                <a:srgbClr val="7030A0"/>
              </a:solidFill>
              <a:latin typeface="Times New Roman" pitchFamily="18" charset="0"/>
              <a:cs typeface="Times New Roman" pitchFamily="18" charset="0"/>
            </a:endParaRPr>
          </a:p>
          <a:p>
            <a:pPr>
              <a:buNone/>
            </a:pPr>
            <a:endParaRPr lang="ru-RU" sz="1600" b="1" dirty="0" smtClean="0">
              <a:solidFill>
                <a:srgbClr val="7030A0"/>
              </a:solidFill>
              <a:latin typeface="Times New Roman" pitchFamily="18" charset="0"/>
              <a:cs typeface="Times New Roman" pitchFamily="18" charset="0"/>
            </a:endParaRPr>
          </a:p>
          <a:p>
            <a:pPr>
              <a:buNone/>
            </a:pPr>
            <a:endParaRPr lang="ru-RU" sz="1600" b="1" dirty="0" smtClean="0">
              <a:solidFill>
                <a:srgbClr val="7030A0"/>
              </a:solidFill>
              <a:latin typeface="Times New Roman" pitchFamily="18" charset="0"/>
              <a:cs typeface="Times New Roman" pitchFamily="18" charset="0"/>
            </a:endParaRPr>
          </a:p>
          <a:p>
            <a:pPr>
              <a:buNone/>
            </a:pPr>
            <a:endParaRPr lang="ru-RU" sz="1600" b="1" dirty="0" smtClean="0">
              <a:solidFill>
                <a:srgbClr val="7030A0"/>
              </a:solidFill>
              <a:latin typeface="Times New Roman" pitchFamily="18" charset="0"/>
              <a:cs typeface="Times New Roman" pitchFamily="18" charset="0"/>
            </a:endParaRPr>
          </a:p>
          <a:p>
            <a:pPr>
              <a:buNone/>
            </a:pPr>
            <a:endParaRPr lang="ru-RU" sz="1600" b="1" dirty="0" smtClean="0">
              <a:solidFill>
                <a:srgbClr val="7030A0"/>
              </a:solidFill>
              <a:latin typeface="Times New Roman" pitchFamily="18" charset="0"/>
              <a:cs typeface="Times New Roman" pitchFamily="18" charset="0"/>
            </a:endParaRPr>
          </a:p>
          <a:p>
            <a:pPr>
              <a:buNone/>
            </a:pPr>
            <a:endParaRPr lang="ru-RU" sz="1600" b="1" dirty="0" smtClean="0">
              <a:solidFill>
                <a:srgbClr val="7030A0"/>
              </a:solidFill>
              <a:latin typeface="Times New Roman" pitchFamily="18" charset="0"/>
              <a:cs typeface="Times New Roman" pitchFamily="18" charset="0"/>
            </a:endParaRPr>
          </a:p>
          <a:p>
            <a:pPr>
              <a:buNone/>
            </a:pPr>
            <a:r>
              <a:rPr lang="ru-RU" sz="1600" b="1" dirty="0" smtClean="0">
                <a:solidFill>
                  <a:srgbClr val="7030A0"/>
                </a:solidFill>
                <a:latin typeface="Times New Roman" pitchFamily="18" charset="0"/>
                <a:cs typeface="Times New Roman" pitchFamily="18" charset="0"/>
              </a:rPr>
              <a:t>                                         </a:t>
            </a:r>
          </a:p>
          <a:p>
            <a:pPr>
              <a:buNone/>
            </a:pPr>
            <a:r>
              <a:rPr lang="ru-RU" sz="1600" b="1" dirty="0" smtClean="0">
                <a:solidFill>
                  <a:srgbClr val="7030A0"/>
                </a:solidFill>
                <a:latin typeface="Times New Roman" pitchFamily="18" charset="0"/>
                <a:cs typeface="Times New Roman" pitchFamily="18" charset="0"/>
              </a:rPr>
              <a:t>                                                                                                               </a:t>
            </a:r>
            <a:r>
              <a:rPr lang="ru-RU" sz="1600" b="1" dirty="0" smtClean="0">
                <a:solidFill>
                  <a:srgbClr val="7030A0"/>
                </a:solidFill>
                <a:latin typeface="Times New Roman" pitchFamily="18" charset="0"/>
                <a:cs typeface="Times New Roman" pitchFamily="18" charset="0"/>
              </a:rPr>
              <a:t>без </a:t>
            </a:r>
            <a:r>
              <a:rPr lang="ru-RU" sz="1600" b="1" dirty="0" smtClean="0">
                <a:solidFill>
                  <a:srgbClr val="7030A0"/>
                </a:solidFill>
                <a:latin typeface="Times New Roman" pitchFamily="18" charset="0"/>
                <a:cs typeface="Times New Roman" pitchFamily="18" charset="0"/>
              </a:rPr>
              <a:t>Максима - срочно             </a:t>
            </a:r>
          </a:p>
          <a:p>
            <a:pPr>
              <a:buNone/>
            </a:pPr>
            <a:r>
              <a:rPr lang="ru-RU" sz="1600" b="1" dirty="0" smtClean="0">
                <a:solidFill>
                  <a:srgbClr val="7030A0"/>
                </a:solidFill>
                <a:latin typeface="Times New Roman" pitchFamily="18" charset="0"/>
                <a:cs typeface="Times New Roman" pitchFamily="18" charset="0"/>
              </a:rPr>
              <a:t>                                                                                                               ремонтирует баню </a:t>
            </a:r>
            <a:endParaRPr lang="ru-RU" sz="1600" b="1" dirty="0">
              <a:solidFill>
                <a:srgbClr val="7030A0"/>
              </a:solidFill>
              <a:latin typeface="Times New Roman" pitchFamily="18" charset="0"/>
              <a:cs typeface="Times New Roman" pitchFamily="18" charset="0"/>
            </a:endParaRPr>
          </a:p>
        </p:txBody>
      </p:sp>
      <p:pic>
        <p:nvPicPr>
          <p:cNvPr id="5" name="Рисунок 4" descr="Педагог.png"/>
          <p:cNvPicPr>
            <a:picLocks noChangeAspect="1"/>
          </p:cNvPicPr>
          <p:nvPr/>
        </p:nvPicPr>
        <p:blipFill>
          <a:blip r:embed="rId2" cstate="print"/>
          <a:stretch>
            <a:fillRect/>
          </a:stretch>
        </p:blipFill>
        <p:spPr>
          <a:xfrm>
            <a:off x="357158" y="3357562"/>
            <a:ext cx="1785950" cy="1785950"/>
          </a:xfrm>
          <a:prstGeom prst="rect">
            <a:avLst/>
          </a:prstGeom>
        </p:spPr>
      </p:pic>
      <p:pic>
        <p:nvPicPr>
          <p:cNvPr id="6" name="Рисунок 5" descr="Акулята пера.jpg"/>
          <p:cNvPicPr>
            <a:picLocks noChangeAspect="1"/>
          </p:cNvPicPr>
          <p:nvPr/>
        </p:nvPicPr>
        <p:blipFill>
          <a:blip r:embed="rId3" cstate="print"/>
          <a:stretch>
            <a:fillRect/>
          </a:stretch>
        </p:blipFill>
        <p:spPr>
          <a:xfrm>
            <a:off x="2214546" y="3286124"/>
            <a:ext cx="1752860" cy="1857388"/>
          </a:xfrm>
          <a:prstGeom prst="rect">
            <a:avLst/>
          </a:prstGeom>
        </p:spPr>
      </p:pic>
      <p:pic>
        <p:nvPicPr>
          <p:cNvPr id="7" name="Рисунок 6" descr="Наташа.jpg"/>
          <p:cNvPicPr>
            <a:picLocks noChangeAspect="1"/>
          </p:cNvPicPr>
          <p:nvPr/>
        </p:nvPicPr>
        <p:blipFill>
          <a:blip r:embed="rId4" cstate="print"/>
          <a:stretch>
            <a:fillRect/>
          </a:stretch>
        </p:blipFill>
        <p:spPr>
          <a:xfrm>
            <a:off x="4500562" y="2714619"/>
            <a:ext cx="1571636" cy="1885963"/>
          </a:xfrm>
          <a:prstGeom prst="rect">
            <a:avLst/>
          </a:prstGeom>
        </p:spPr>
      </p:pic>
      <p:pic>
        <p:nvPicPr>
          <p:cNvPr id="8" name="Рисунок 7" descr="Максим.jpg"/>
          <p:cNvPicPr>
            <a:picLocks noChangeAspect="1"/>
          </p:cNvPicPr>
          <p:nvPr/>
        </p:nvPicPr>
        <p:blipFill>
          <a:blip r:embed="rId5" cstate="print"/>
          <a:stretch>
            <a:fillRect/>
          </a:stretch>
        </p:blipFill>
        <p:spPr>
          <a:xfrm>
            <a:off x="6500826" y="3422212"/>
            <a:ext cx="1714511" cy="176881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 </a:t>
            </a:r>
            <a:endParaRPr lang="ru-RU" dirty="0"/>
          </a:p>
        </p:txBody>
      </p:sp>
      <p:sp>
        <p:nvSpPr>
          <p:cNvPr id="3" name="Содержимое 2"/>
          <p:cNvSpPr>
            <a:spLocks noGrp="1"/>
          </p:cNvSpPr>
          <p:nvPr>
            <p:ph idx="1"/>
          </p:nvPr>
        </p:nvSpPr>
        <p:spPr>
          <a:xfrm>
            <a:off x="457200" y="285728"/>
            <a:ext cx="8229600" cy="5840435"/>
          </a:xfrm>
        </p:spPr>
        <p:txBody>
          <a:bodyPr/>
          <a:lstStyle/>
          <a:p>
            <a:pPr>
              <a:buNone/>
            </a:pPr>
            <a:r>
              <a:rPr lang="ru-RU" sz="1500" b="1" dirty="0" smtClean="0">
                <a:solidFill>
                  <a:srgbClr val="7030A0"/>
                </a:solidFill>
                <a:latin typeface="Times New Roman" pitchFamily="18" charset="0"/>
                <a:cs typeface="Times New Roman" pitchFamily="18" charset="0"/>
              </a:rPr>
              <a:t>Статья в газете о чемпионе-однокласснике                Женя выступила на классном часе</a:t>
            </a:r>
          </a:p>
          <a:p>
            <a:pPr>
              <a:buNone/>
            </a:pPr>
            <a:endParaRPr lang="ru-RU" dirty="0" smtClean="0"/>
          </a:p>
          <a:p>
            <a:endParaRPr lang="ru-RU" dirty="0" smtClean="0"/>
          </a:p>
          <a:p>
            <a:endParaRPr lang="ru-RU" dirty="0" smtClean="0"/>
          </a:p>
          <a:p>
            <a:pPr>
              <a:buNone/>
            </a:pPr>
            <a:endParaRPr lang="ru-RU" sz="1800" b="1" dirty="0" smtClean="0">
              <a:latin typeface="Times New Roman" pitchFamily="18" charset="0"/>
              <a:cs typeface="Times New Roman" pitchFamily="18" charset="0"/>
            </a:endParaRPr>
          </a:p>
          <a:p>
            <a:pPr algn="ctr">
              <a:buNone/>
            </a:pPr>
            <a:r>
              <a:rPr lang="ru-RU" sz="1800" b="1" dirty="0" smtClean="0">
                <a:latin typeface="Times New Roman" pitchFamily="18" charset="0"/>
                <a:cs typeface="Times New Roman" pitchFamily="18" charset="0"/>
              </a:rPr>
              <a:t>Этап актуализации</a:t>
            </a:r>
          </a:p>
          <a:p>
            <a:pPr>
              <a:buNone/>
            </a:pPr>
            <a:endParaRPr lang="ru-RU" sz="1800" b="1" dirty="0" smtClean="0">
              <a:latin typeface="Times New Roman" pitchFamily="18" charset="0"/>
              <a:cs typeface="Times New Roman" pitchFamily="18" charset="0"/>
            </a:endParaRPr>
          </a:p>
          <a:p>
            <a:pPr>
              <a:buNone/>
            </a:pPr>
            <a:r>
              <a:rPr lang="ru-RU" sz="1500" b="1" dirty="0" smtClean="0">
                <a:solidFill>
                  <a:srgbClr val="7030A0"/>
                </a:solidFill>
                <a:latin typeface="Times New Roman" pitchFamily="18" charset="0"/>
                <a:cs typeface="Times New Roman" pitchFamily="18" charset="0"/>
              </a:rPr>
              <a:t>Бабушка, школьник  и  гололед                                       Объяснительная директору школы </a:t>
            </a:r>
            <a:endParaRPr lang="ru-RU" sz="1500" dirty="0"/>
          </a:p>
        </p:txBody>
      </p:sp>
      <p:pic>
        <p:nvPicPr>
          <p:cNvPr id="7" name="Рисунок 6" descr="спортсмен.jpg"/>
          <p:cNvPicPr>
            <a:picLocks noChangeAspect="1"/>
          </p:cNvPicPr>
          <p:nvPr/>
        </p:nvPicPr>
        <p:blipFill>
          <a:blip r:embed="rId2" cstate="print"/>
          <a:stretch>
            <a:fillRect/>
          </a:stretch>
        </p:blipFill>
        <p:spPr>
          <a:xfrm>
            <a:off x="785786" y="642918"/>
            <a:ext cx="1785950" cy="1778012"/>
          </a:xfrm>
          <a:prstGeom prst="rect">
            <a:avLst/>
          </a:prstGeom>
        </p:spPr>
      </p:pic>
      <p:pic>
        <p:nvPicPr>
          <p:cNvPr id="10" name="Рисунок 9" descr="добро.jpg"/>
          <p:cNvPicPr>
            <a:picLocks noChangeAspect="1"/>
          </p:cNvPicPr>
          <p:nvPr/>
        </p:nvPicPr>
        <p:blipFill>
          <a:blip r:embed="rId3" cstate="print"/>
          <a:stretch>
            <a:fillRect/>
          </a:stretch>
        </p:blipFill>
        <p:spPr>
          <a:xfrm>
            <a:off x="5143505" y="642919"/>
            <a:ext cx="1714512" cy="1714512"/>
          </a:xfrm>
          <a:prstGeom prst="rect">
            <a:avLst/>
          </a:prstGeom>
        </p:spPr>
      </p:pic>
      <p:pic>
        <p:nvPicPr>
          <p:cNvPr id="11" name="Рисунок 10" descr="бабушка.jpg"/>
          <p:cNvPicPr>
            <a:picLocks noChangeAspect="1"/>
          </p:cNvPicPr>
          <p:nvPr/>
        </p:nvPicPr>
        <p:blipFill>
          <a:blip r:embed="rId4" cstate="print"/>
          <a:stretch>
            <a:fillRect/>
          </a:stretch>
        </p:blipFill>
        <p:spPr>
          <a:xfrm>
            <a:off x="642910" y="4071942"/>
            <a:ext cx="2533650" cy="1800225"/>
          </a:xfrm>
          <a:prstGeom prst="rect">
            <a:avLst/>
          </a:prstGeom>
        </p:spPr>
      </p:pic>
      <p:pic>
        <p:nvPicPr>
          <p:cNvPr id="12" name="Рисунок 11" descr="Директор.jpg"/>
          <p:cNvPicPr>
            <a:picLocks noChangeAspect="1"/>
          </p:cNvPicPr>
          <p:nvPr/>
        </p:nvPicPr>
        <p:blipFill>
          <a:blip r:embed="rId5" cstate="print"/>
          <a:stretch>
            <a:fillRect/>
          </a:stretch>
        </p:blipFill>
        <p:spPr>
          <a:xfrm>
            <a:off x="4643438" y="3857628"/>
            <a:ext cx="2867025" cy="159067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a:xfrm>
            <a:off x="457200" y="274638"/>
            <a:ext cx="8229600" cy="654032"/>
          </a:xfrm>
        </p:spPr>
        <p:txBody>
          <a:bodyPr>
            <a:normAutofit/>
          </a:bodyPr>
          <a:lstStyle/>
          <a:p>
            <a:r>
              <a:rPr lang="ru-RU" sz="1500" b="1" dirty="0" smtClean="0">
                <a:solidFill>
                  <a:srgbClr val="7030A0"/>
                </a:solidFill>
                <a:latin typeface="Times New Roman" pitchFamily="18" charset="0"/>
                <a:cs typeface="Times New Roman" pitchFamily="18" charset="0"/>
              </a:rPr>
              <a:t>И смартфон бывает нужен для дела                                   Журналист анализирует </a:t>
            </a:r>
            <a:br>
              <a:rPr lang="ru-RU" sz="1500" b="1" dirty="0" smtClean="0">
                <a:solidFill>
                  <a:srgbClr val="7030A0"/>
                </a:solidFill>
                <a:latin typeface="Times New Roman" pitchFamily="18" charset="0"/>
                <a:cs typeface="Times New Roman" pitchFamily="18" charset="0"/>
              </a:rPr>
            </a:br>
            <a:r>
              <a:rPr lang="ru-RU" sz="1500" b="1" dirty="0" smtClean="0">
                <a:solidFill>
                  <a:srgbClr val="7030A0"/>
                </a:solidFill>
                <a:latin typeface="Times New Roman" pitchFamily="18" charset="0"/>
                <a:cs typeface="Times New Roman" pitchFamily="18" charset="0"/>
              </a:rPr>
              <a:t>                                                                                          </a:t>
            </a:r>
            <a:endParaRPr lang="ru-RU" sz="1500" b="1" dirty="0">
              <a:solidFill>
                <a:srgbClr val="7030A0"/>
              </a:solidFill>
              <a:latin typeface="Times New Roman" pitchFamily="18" charset="0"/>
              <a:cs typeface="Times New Roman" pitchFamily="18" charset="0"/>
            </a:endParaRPr>
          </a:p>
        </p:txBody>
      </p:sp>
      <p:sp>
        <p:nvSpPr>
          <p:cNvPr id="3" name="Содержимое 2"/>
          <p:cNvSpPr>
            <a:spLocks noGrp="1"/>
          </p:cNvSpPr>
          <p:nvPr>
            <p:ph idx="1"/>
          </p:nvPr>
        </p:nvSpPr>
        <p:spPr/>
        <p:txBody>
          <a:bodyPr/>
          <a:lstStyle/>
          <a:p>
            <a:pPr>
              <a:buNone/>
            </a:pPr>
            <a:r>
              <a:rPr lang="ru-RU" dirty="0" smtClean="0"/>
              <a:t>                                                                    </a:t>
            </a:r>
          </a:p>
          <a:p>
            <a:endParaRPr lang="ru-RU" dirty="0" smtClean="0"/>
          </a:p>
          <a:p>
            <a:pPr>
              <a:buNone/>
            </a:pPr>
            <a:endParaRPr lang="ru-RU" dirty="0"/>
          </a:p>
        </p:txBody>
      </p:sp>
      <p:pic>
        <p:nvPicPr>
          <p:cNvPr id="4" name="Рисунок 3" descr="смартфон.png"/>
          <p:cNvPicPr>
            <a:picLocks noChangeAspect="1"/>
          </p:cNvPicPr>
          <p:nvPr/>
        </p:nvPicPr>
        <p:blipFill>
          <a:blip r:embed="rId2" cstate="print"/>
          <a:stretch>
            <a:fillRect/>
          </a:stretch>
        </p:blipFill>
        <p:spPr>
          <a:xfrm>
            <a:off x="1285852" y="928670"/>
            <a:ext cx="1791145" cy="2071702"/>
          </a:xfrm>
          <a:prstGeom prst="rect">
            <a:avLst/>
          </a:prstGeom>
        </p:spPr>
      </p:pic>
      <p:pic>
        <p:nvPicPr>
          <p:cNvPr id="5" name="Рисунок 4" descr="Журналист.png"/>
          <p:cNvPicPr>
            <a:picLocks noChangeAspect="1"/>
          </p:cNvPicPr>
          <p:nvPr/>
        </p:nvPicPr>
        <p:blipFill>
          <a:blip r:embed="rId3" cstate="print"/>
          <a:stretch>
            <a:fillRect/>
          </a:stretch>
        </p:blipFill>
        <p:spPr>
          <a:xfrm>
            <a:off x="5429256" y="928670"/>
            <a:ext cx="2143125" cy="2143125"/>
          </a:xfrm>
          <a:prstGeom prst="rect">
            <a:avLst/>
          </a:prstGeom>
        </p:spPr>
      </p:pic>
      <p:sp>
        <p:nvSpPr>
          <p:cNvPr id="11" name="TextBox 10"/>
          <p:cNvSpPr txBox="1"/>
          <p:nvPr/>
        </p:nvSpPr>
        <p:spPr>
          <a:xfrm>
            <a:off x="1142976" y="3429000"/>
            <a:ext cx="2571768" cy="553998"/>
          </a:xfrm>
          <a:prstGeom prst="rect">
            <a:avLst/>
          </a:prstGeom>
          <a:noFill/>
        </p:spPr>
        <p:txBody>
          <a:bodyPr wrap="square" rtlCol="0">
            <a:spAutoFit/>
          </a:bodyPr>
          <a:lstStyle/>
          <a:p>
            <a:pPr algn="ctr"/>
            <a:r>
              <a:rPr lang="ru-RU" sz="1500" b="1" dirty="0" smtClean="0">
                <a:solidFill>
                  <a:srgbClr val="7030A0"/>
                </a:solidFill>
                <a:latin typeface="Times New Roman" pitchFamily="18" charset="0"/>
                <a:cs typeface="Times New Roman" pitchFamily="18" charset="0"/>
              </a:rPr>
              <a:t>учитывает мнение эксперта</a:t>
            </a:r>
            <a:endParaRPr lang="ru-RU" sz="1500" b="1" dirty="0">
              <a:solidFill>
                <a:srgbClr val="7030A0"/>
              </a:solidFill>
              <a:latin typeface="Times New Roman" pitchFamily="18" charset="0"/>
              <a:cs typeface="Times New Roman" pitchFamily="18" charset="0"/>
            </a:endParaRPr>
          </a:p>
        </p:txBody>
      </p:sp>
      <p:pic>
        <p:nvPicPr>
          <p:cNvPr id="12" name="Рисунок 11" descr="Эксперт.jpg"/>
          <p:cNvPicPr>
            <a:picLocks noChangeAspect="1"/>
          </p:cNvPicPr>
          <p:nvPr/>
        </p:nvPicPr>
        <p:blipFill>
          <a:blip r:embed="rId4" cstate="print"/>
          <a:stretch>
            <a:fillRect/>
          </a:stretch>
        </p:blipFill>
        <p:spPr>
          <a:xfrm>
            <a:off x="642910" y="4071942"/>
            <a:ext cx="3314700" cy="1381125"/>
          </a:xfrm>
          <a:prstGeom prst="rect">
            <a:avLst/>
          </a:prstGeom>
        </p:spPr>
      </p:pic>
      <p:sp>
        <p:nvSpPr>
          <p:cNvPr id="13" name="TextBox 12"/>
          <p:cNvSpPr txBox="1"/>
          <p:nvPr/>
        </p:nvSpPr>
        <p:spPr>
          <a:xfrm>
            <a:off x="5214942" y="3429000"/>
            <a:ext cx="2643206" cy="553998"/>
          </a:xfrm>
          <a:prstGeom prst="rect">
            <a:avLst/>
          </a:prstGeom>
          <a:noFill/>
        </p:spPr>
        <p:txBody>
          <a:bodyPr wrap="square" rtlCol="0">
            <a:spAutoFit/>
          </a:bodyPr>
          <a:lstStyle/>
          <a:p>
            <a:pPr algn="ctr"/>
            <a:r>
              <a:rPr lang="ru-RU" sz="1500" b="1" dirty="0" smtClean="0">
                <a:solidFill>
                  <a:srgbClr val="7030A0"/>
                </a:solidFill>
                <a:latin typeface="Times New Roman" pitchFamily="18" charset="0"/>
                <a:cs typeface="Times New Roman" pitchFamily="18" charset="0"/>
              </a:rPr>
              <a:t>и мнение участников события </a:t>
            </a:r>
            <a:endParaRPr lang="ru-RU" sz="1500" b="1" dirty="0">
              <a:solidFill>
                <a:srgbClr val="7030A0"/>
              </a:solidFill>
              <a:latin typeface="Times New Roman" pitchFamily="18" charset="0"/>
              <a:cs typeface="Times New Roman" pitchFamily="18" charset="0"/>
            </a:endParaRPr>
          </a:p>
        </p:txBody>
      </p:sp>
      <p:pic>
        <p:nvPicPr>
          <p:cNvPr id="14" name="Рисунок 13" descr="событие.jpg"/>
          <p:cNvPicPr>
            <a:picLocks noChangeAspect="1"/>
          </p:cNvPicPr>
          <p:nvPr/>
        </p:nvPicPr>
        <p:blipFill>
          <a:blip r:embed="rId5" cstate="print"/>
          <a:stretch>
            <a:fillRect/>
          </a:stretch>
        </p:blipFill>
        <p:spPr>
          <a:xfrm>
            <a:off x="5000628" y="4000504"/>
            <a:ext cx="2819400" cy="161925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25470"/>
          </a:xfrm>
        </p:spPr>
        <p:txBody>
          <a:bodyPr>
            <a:normAutofit/>
          </a:bodyPr>
          <a:lstStyle/>
          <a:p>
            <a:r>
              <a:rPr lang="ru-RU" sz="1800" b="1" dirty="0" smtClean="0">
                <a:latin typeface="Times New Roman" pitchFamily="18" charset="0"/>
                <a:cs typeface="Times New Roman" pitchFamily="18" charset="0"/>
              </a:rPr>
              <a:t>Журналистское расследование как жанр</a:t>
            </a:r>
            <a:endParaRPr lang="ru-RU" sz="18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428736"/>
            <a:ext cx="8229600" cy="4697427"/>
          </a:xfrm>
        </p:spPr>
        <p:txBody>
          <a:bodyPr>
            <a:normAutofit/>
          </a:bodyPr>
          <a:lstStyle/>
          <a:p>
            <a:pPr algn="just"/>
            <a:r>
              <a:rPr lang="ru-RU" sz="1900" b="1" dirty="0" smtClean="0">
                <a:solidFill>
                  <a:srgbClr val="7030A0"/>
                </a:solidFill>
                <a:latin typeface="Times New Roman" pitchFamily="18" charset="0"/>
                <a:cs typeface="Times New Roman" pitchFamily="18" charset="0"/>
              </a:rPr>
              <a:t>Журналистское расследование – синтетический жанр, включающий в себя элементы и корреспонденции, и репортажа, и статьи. </a:t>
            </a:r>
          </a:p>
          <a:p>
            <a:pPr algn="just"/>
            <a:r>
              <a:rPr lang="ru-RU" sz="1900" b="1" dirty="0" smtClean="0">
                <a:solidFill>
                  <a:srgbClr val="7030A0"/>
                </a:solidFill>
                <a:latin typeface="Times New Roman" pitchFamily="18" charset="0"/>
                <a:cs typeface="Times New Roman" pitchFamily="18" charset="0"/>
              </a:rPr>
              <a:t>Объектом журналистского расследования всегда становится общественно значимая тема. </a:t>
            </a:r>
          </a:p>
          <a:p>
            <a:pPr algn="just"/>
            <a:r>
              <a:rPr lang="ru-RU" sz="1900" b="1" dirty="0" smtClean="0">
                <a:solidFill>
                  <a:srgbClr val="7030A0"/>
                </a:solidFill>
                <a:latin typeface="Times New Roman" pitchFamily="18" charset="0"/>
                <a:cs typeface="Times New Roman" pitchFamily="18" charset="0"/>
              </a:rPr>
              <a:t>Целью – определение причин и виновников сложившейся ситуации, нахождение решения, которое позволило бы впредь избегать подобных событий.</a:t>
            </a:r>
          </a:p>
          <a:p>
            <a:pPr algn="just"/>
            <a:r>
              <a:rPr lang="ru-RU" sz="1900" b="1" dirty="0" smtClean="0">
                <a:solidFill>
                  <a:srgbClr val="7030A0"/>
                </a:solidFill>
                <a:latin typeface="Times New Roman" pitchFamily="18" charset="0"/>
                <a:cs typeface="Times New Roman" pitchFamily="18" charset="0"/>
              </a:rPr>
              <a:t>Благодаря четкой позиции автора, его непосредственному участию в деле аудитория втягивается в расследование, сопереживает, становится как бы со-расследователем загадочной или «темной» истории. </a:t>
            </a:r>
          </a:p>
          <a:p>
            <a:pPr algn="just"/>
            <a:r>
              <a:rPr lang="ru-RU" sz="1900" b="1" dirty="0" smtClean="0">
                <a:solidFill>
                  <a:srgbClr val="7030A0"/>
                </a:solidFill>
                <a:latin typeface="Times New Roman" pitchFamily="18" charset="0"/>
                <a:cs typeface="Times New Roman" pitchFamily="18" charset="0"/>
              </a:rPr>
              <a:t>Читатель или зритель «вместе» с журналистом опрашивает свидетелей, изучает документы, собирает улики, сопоставляет факты, уличает «плохих» героев, противостоит тем, кто хотел бы «замять» дело и т.д.</a:t>
            </a: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96908"/>
          </a:xfrm>
        </p:spPr>
        <p:txBody>
          <a:bodyPr>
            <a:normAutofit/>
          </a:bodyPr>
          <a:lstStyle/>
          <a:p>
            <a:r>
              <a:rPr lang="ru-RU" sz="1800" b="1" dirty="0">
                <a:latin typeface="Times New Roman" pitchFamily="18" charset="0"/>
                <a:cs typeface="Times New Roman" pitchFamily="18" charset="0"/>
              </a:rPr>
              <a:t>Физкультминутка</a:t>
            </a:r>
          </a:p>
        </p:txBody>
      </p:sp>
      <p:sp>
        <p:nvSpPr>
          <p:cNvPr id="3" name="Содержимое 2"/>
          <p:cNvSpPr>
            <a:spLocks noGrp="1"/>
          </p:cNvSpPr>
          <p:nvPr>
            <p:ph idx="1"/>
          </p:nvPr>
        </p:nvSpPr>
        <p:spPr>
          <a:xfrm>
            <a:off x="457200" y="1000108"/>
            <a:ext cx="8229600" cy="5357850"/>
          </a:xfrm>
        </p:spPr>
        <p:txBody>
          <a:bodyPr>
            <a:normAutofit/>
          </a:bodyPr>
          <a:lstStyle/>
          <a:p>
            <a:pPr algn="ctr">
              <a:buNone/>
            </a:pPr>
            <a:r>
              <a:rPr lang="ru-RU" sz="1600" b="1" dirty="0" smtClean="0">
                <a:solidFill>
                  <a:srgbClr val="7030A0"/>
                </a:solidFill>
                <a:latin typeface="Times New Roman" pitchFamily="18" charset="0"/>
                <a:cs typeface="Times New Roman" pitchFamily="18" charset="0"/>
              </a:rPr>
              <a:t>«</a:t>
            </a:r>
            <a:r>
              <a:rPr lang="ru-RU" sz="1600" b="1" dirty="0">
                <a:solidFill>
                  <a:srgbClr val="7030A0"/>
                </a:solidFill>
                <a:latin typeface="Times New Roman" pitchFamily="18" charset="0"/>
                <a:cs typeface="Times New Roman" pitchFamily="18" charset="0"/>
              </a:rPr>
              <a:t>Аплодисменты здоровья</a:t>
            </a:r>
            <a:r>
              <a:rPr lang="ru-RU" sz="1600" b="1" dirty="0" smtClean="0">
                <a:solidFill>
                  <a:srgbClr val="7030A0"/>
                </a:solidFill>
                <a:latin typeface="Times New Roman" pitchFamily="18" charset="0"/>
                <a:cs typeface="Times New Roman" pitchFamily="18" charset="0"/>
              </a:rPr>
              <a:t>» </a:t>
            </a:r>
          </a:p>
          <a:p>
            <a:pPr algn="ctr">
              <a:buNone/>
            </a:pPr>
            <a:r>
              <a:rPr lang="ru-RU" sz="1600" b="1" dirty="0" smtClean="0">
                <a:solidFill>
                  <a:srgbClr val="7030A0"/>
                </a:solidFill>
                <a:latin typeface="Times New Roman" pitchFamily="18" charset="0"/>
                <a:cs typeface="Times New Roman" pitchFamily="18" charset="0"/>
              </a:rPr>
              <a:t>Ссылка на видео</a:t>
            </a:r>
            <a:r>
              <a:rPr lang="ru-RU" sz="1600" b="1" dirty="0" smtClean="0">
                <a:solidFill>
                  <a:srgbClr val="00B050"/>
                </a:solidFill>
                <a:latin typeface="Times New Roman" pitchFamily="18" charset="0"/>
                <a:cs typeface="Times New Roman" pitchFamily="18" charset="0"/>
              </a:rPr>
              <a:t> </a:t>
            </a:r>
            <a:r>
              <a:rPr lang="ru-RU" sz="1600" b="1" u="sng" dirty="0">
                <a:hlinkClick r:id="rId2"/>
              </a:rPr>
              <a:t>https://</a:t>
            </a:r>
            <a:r>
              <a:rPr lang="ru-RU" sz="1600" b="1" u="sng" dirty="0" smtClean="0">
                <a:hlinkClick r:id="rId2"/>
              </a:rPr>
              <a:t>www.youtube.com/watch?v=pwM6OcT6yJ0</a:t>
            </a:r>
            <a:endParaRPr lang="ru-RU" sz="1600" b="1" u="sng" dirty="0" smtClean="0"/>
          </a:p>
          <a:p>
            <a:pPr algn="ctr">
              <a:buNone/>
            </a:pPr>
            <a:endParaRPr lang="ru-RU" sz="1600" b="1" dirty="0">
              <a:solidFill>
                <a:srgbClr val="00B050"/>
              </a:solidFill>
              <a:latin typeface="Times New Roman" pitchFamily="18" charset="0"/>
              <a:cs typeface="Times New Roman" pitchFamily="18" charset="0"/>
            </a:endParaRPr>
          </a:p>
          <a:p>
            <a:pPr algn="ctr">
              <a:buNone/>
            </a:pPr>
            <a:r>
              <a:rPr lang="ru-RU" sz="1800" b="1" dirty="0" smtClean="0">
                <a:latin typeface="Times New Roman" pitchFamily="18" charset="0"/>
                <a:cs typeface="Times New Roman" pitchFamily="18" charset="0"/>
              </a:rPr>
              <a:t> </a:t>
            </a:r>
          </a:p>
          <a:p>
            <a:pPr algn="ctr">
              <a:buNone/>
            </a:pPr>
            <a:endParaRPr lang="ru-RU" sz="1600" b="1" dirty="0" smtClean="0">
              <a:latin typeface="Times New Roman" pitchFamily="18" charset="0"/>
              <a:cs typeface="Times New Roman" pitchFamily="18" charset="0"/>
            </a:endParaRPr>
          </a:p>
          <a:p>
            <a:pPr algn="ctr">
              <a:buNone/>
            </a:pPr>
            <a:endParaRPr lang="ru-RU" sz="1600" b="1" dirty="0">
              <a:latin typeface="Times New Roman" pitchFamily="18" charset="0"/>
              <a:cs typeface="Times New Roman" pitchFamily="18" charset="0"/>
            </a:endParaRPr>
          </a:p>
          <a:p>
            <a:pPr algn="ctr">
              <a:buNone/>
            </a:pPr>
            <a:endParaRPr lang="ru-RU" sz="1600" b="1" dirty="0" smtClean="0">
              <a:solidFill>
                <a:srgbClr val="00B050"/>
              </a:solidFill>
              <a:latin typeface="Times New Roman" pitchFamily="18" charset="0"/>
              <a:cs typeface="Times New Roman" pitchFamily="18" charset="0"/>
            </a:endParaRPr>
          </a:p>
          <a:p>
            <a:pPr algn="ctr">
              <a:buNone/>
            </a:pPr>
            <a:endParaRPr lang="ru-RU" sz="1600" b="1" dirty="0" smtClean="0">
              <a:solidFill>
                <a:srgbClr val="00B050"/>
              </a:solidFill>
              <a:latin typeface="Times New Roman" pitchFamily="18" charset="0"/>
              <a:cs typeface="Times New Roman" pitchFamily="18" charset="0"/>
            </a:endParaRPr>
          </a:p>
          <a:p>
            <a:pPr>
              <a:buNone/>
            </a:pPr>
            <a:endParaRPr lang="ru-RU" sz="1400" b="1" dirty="0">
              <a:latin typeface="Times New Roman" pitchFamily="18" charset="0"/>
              <a:cs typeface="Times New Roman" pitchFamily="18" charset="0"/>
            </a:endParaRPr>
          </a:p>
          <a:p>
            <a:pPr>
              <a:buNone/>
            </a:pPr>
            <a:endParaRPr lang="ru-RU" sz="1400" b="1" dirty="0" smtClean="0">
              <a:latin typeface="Times New Roman" pitchFamily="18" charset="0"/>
              <a:cs typeface="Times New Roman" pitchFamily="18" charset="0"/>
            </a:endParaRPr>
          </a:p>
          <a:p>
            <a:pPr>
              <a:buNone/>
            </a:pPr>
            <a:endParaRPr lang="ru-RU" sz="1400" b="1" dirty="0">
              <a:latin typeface="Times New Roman" pitchFamily="18" charset="0"/>
              <a:cs typeface="Times New Roman" pitchFamily="18" charset="0"/>
            </a:endParaRPr>
          </a:p>
          <a:p>
            <a:pPr>
              <a:buNone/>
            </a:pPr>
            <a:endParaRPr lang="ru-RU" dirty="0"/>
          </a:p>
        </p:txBody>
      </p:sp>
      <p:pic>
        <p:nvPicPr>
          <p:cNvPr id="5" name="Рисунок 4"/>
          <p:cNvPicPr/>
          <p:nvPr/>
        </p:nvPicPr>
        <p:blipFill>
          <a:blip r:embed="rId3" cstate="print"/>
          <a:srcRect/>
          <a:stretch>
            <a:fillRect/>
          </a:stretch>
        </p:blipFill>
        <p:spPr bwMode="auto">
          <a:xfrm>
            <a:off x="1142976" y="2000240"/>
            <a:ext cx="1857388" cy="1714512"/>
          </a:xfrm>
          <a:prstGeom prst="rect">
            <a:avLst/>
          </a:prstGeom>
          <a:noFill/>
          <a:ln w="9525">
            <a:noFill/>
            <a:miter lim="800000"/>
            <a:headEnd/>
            <a:tailEnd/>
          </a:ln>
        </p:spPr>
      </p:pic>
      <p:sp>
        <p:nvSpPr>
          <p:cNvPr id="6" name="TextBox 5"/>
          <p:cNvSpPr txBox="1"/>
          <p:nvPr/>
        </p:nvSpPr>
        <p:spPr>
          <a:xfrm rot="10800000" flipV="1">
            <a:off x="4857752" y="2916299"/>
            <a:ext cx="2857520" cy="1200329"/>
          </a:xfrm>
          <a:prstGeom prst="rect">
            <a:avLst/>
          </a:prstGeom>
          <a:noFill/>
        </p:spPr>
        <p:txBody>
          <a:bodyPr wrap="square" rtlCol="0">
            <a:spAutoFit/>
          </a:bodyPr>
          <a:lstStyle/>
          <a:p>
            <a:r>
              <a:rPr lang="ru-RU" b="1" dirty="0" smtClean="0">
                <a:latin typeface="Times New Roman" pitchFamily="18" charset="0"/>
                <a:cs typeface="Times New Roman" pitchFamily="18" charset="0"/>
              </a:rPr>
              <a:t>Закрепление нового материала </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Самостоятельная работы по образцу</a:t>
            </a:r>
            <a:endParaRPr lang="ru-RU" dirty="0"/>
          </a:p>
        </p:txBody>
      </p:sp>
      <p:sp>
        <p:nvSpPr>
          <p:cNvPr id="10" name="TextBox 9"/>
          <p:cNvSpPr txBox="1"/>
          <p:nvPr/>
        </p:nvSpPr>
        <p:spPr>
          <a:xfrm flipH="1">
            <a:off x="642910" y="5429264"/>
            <a:ext cx="2546046" cy="784830"/>
          </a:xfrm>
          <a:prstGeom prst="rect">
            <a:avLst/>
          </a:prstGeom>
          <a:noFill/>
        </p:spPr>
        <p:txBody>
          <a:bodyPr wrap="square" rtlCol="0">
            <a:spAutoFit/>
          </a:bodyPr>
          <a:lstStyle/>
          <a:p>
            <a:endParaRPr lang="ru-RU" sz="1500" b="1" dirty="0" smtClean="0">
              <a:solidFill>
                <a:srgbClr val="7030A0"/>
              </a:solidFill>
              <a:latin typeface="Times New Roman" pitchFamily="18" charset="0"/>
              <a:cs typeface="Times New Roman" pitchFamily="18" charset="0"/>
            </a:endParaRPr>
          </a:p>
          <a:p>
            <a:endParaRPr lang="ru-RU" sz="1500" b="1" dirty="0" smtClean="0">
              <a:solidFill>
                <a:srgbClr val="7030A0"/>
              </a:solidFill>
              <a:latin typeface="Times New Roman" pitchFamily="18" charset="0"/>
              <a:cs typeface="Times New Roman" pitchFamily="18" charset="0"/>
            </a:endParaRPr>
          </a:p>
          <a:p>
            <a:r>
              <a:rPr lang="ru-RU" sz="1500" b="1" dirty="0" smtClean="0">
                <a:solidFill>
                  <a:srgbClr val="7030A0"/>
                </a:solidFill>
                <a:latin typeface="Times New Roman" pitchFamily="18" charset="0"/>
                <a:cs typeface="Times New Roman" pitchFamily="18" charset="0"/>
              </a:rPr>
              <a:t>Антонина Ивановна Брик </a:t>
            </a:r>
            <a:endParaRPr lang="ru-RU" sz="1500" b="1" dirty="0">
              <a:solidFill>
                <a:srgbClr val="7030A0"/>
              </a:solidFill>
              <a:latin typeface="Times New Roman" pitchFamily="18" charset="0"/>
              <a:cs typeface="Times New Roman" pitchFamily="18" charset="0"/>
            </a:endParaRPr>
          </a:p>
        </p:txBody>
      </p:sp>
      <p:pic>
        <p:nvPicPr>
          <p:cNvPr id="11" name="Рисунок 10" descr="Женщина и к.jpg"/>
          <p:cNvPicPr>
            <a:picLocks noChangeAspect="1"/>
          </p:cNvPicPr>
          <p:nvPr/>
        </p:nvPicPr>
        <p:blipFill>
          <a:blip r:embed="rId4" cstate="print"/>
          <a:stretch>
            <a:fillRect/>
          </a:stretch>
        </p:blipFill>
        <p:spPr>
          <a:xfrm>
            <a:off x="4071934" y="4500570"/>
            <a:ext cx="2476500" cy="184785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68280"/>
          </a:xfrm>
        </p:spPr>
        <p:txBody>
          <a:bodyPr>
            <a:normAutofit fontScale="90000"/>
          </a:bodyPr>
          <a:lstStyle/>
          <a:p>
            <a:r>
              <a:rPr lang="ru-RU" dirty="0" smtClean="0"/>
              <a:t/>
            </a:r>
            <a:br>
              <a:rPr lang="ru-RU" dirty="0" smtClean="0"/>
            </a:br>
            <a:r>
              <a:rPr lang="ru-RU" dirty="0" smtClean="0"/>
              <a:t/>
            </a:r>
            <a:br>
              <a:rPr lang="ru-RU" dirty="0" smtClean="0"/>
            </a:br>
            <a:r>
              <a:rPr lang="ru-RU" sz="2000" b="1" i="1" dirty="0" smtClean="0">
                <a:latin typeface="Times New Roman" pitchFamily="18" charset="0"/>
                <a:cs typeface="Times New Roman" pitchFamily="18" charset="0"/>
              </a:rPr>
              <a:t>Что волку хорошо, то козлёнку смерть</a:t>
            </a:r>
            <a:r>
              <a:rPr lang="ru-RU" dirty="0" smtClean="0"/>
              <a:t/>
            </a:r>
            <a:br>
              <a:rPr lang="ru-RU" dirty="0" smtClean="0"/>
            </a:br>
            <a:r>
              <a:rPr lang="ru-RU" dirty="0" smtClean="0"/>
              <a:t/>
            </a:r>
            <a:br>
              <a:rPr lang="ru-RU" dirty="0" smtClean="0"/>
            </a:br>
            <a:endParaRPr lang="ru-RU" dirty="0"/>
          </a:p>
        </p:txBody>
      </p:sp>
      <p:sp>
        <p:nvSpPr>
          <p:cNvPr id="3" name="Содержимое 2"/>
          <p:cNvSpPr>
            <a:spLocks noGrp="1"/>
          </p:cNvSpPr>
          <p:nvPr>
            <p:ph idx="1"/>
          </p:nvPr>
        </p:nvSpPr>
        <p:spPr>
          <a:xfrm>
            <a:off x="457200" y="785794"/>
            <a:ext cx="8229600" cy="5786478"/>
          </a:xfrm>
        </p:spPr>
        <p:txBody>
          <a:bodyPr>
            <a:normAutofit fontScale="40000" lnSpcReduction="20000"/>
          </a:bodyPr>
          <a:lstStyle/>
          <a:p>
            <a:endParaRPr lang="ru-RU" dirty="0" smtClean="0"/>
          </a:p>
          <a:p>
            <a:pPr>
              <a:buNone/>
            </a:pPr>
            <a:r>
              <a:rPr lang="ru-RU" i="1" dirty="0" smtClean="0"/>
              <a:t> </a:t>
            </a:r>
            <a:endParaRPr lang="ru-RU" dirty="0" smtClean="0"/>
          </a:p>
          <a:p>
            <a:r>
              <a:rPr lang="ru-RU" sz="4600" b="1" i="1" dirty="0" smtClean="0">
                <a:solidFill>
                  <a:srgbClr val="7030A0"/>
                </a:solidFill>
                <a:latin typeface="Times New Roman" pitchFamily="18" charset="0"/>
                <a:cs typeface="Times New Roman" pitchFamily="18" charset="0"/>
              </a:rPr>
              <a:t>Жители села Дубровка требуют защитить домашний скот от нападения диких животных. </a:t>
            </a:r>
            <a:endParaRPr lang="ru-RU" sz="4600" b="1" dirty="0" smtClean="0">
              <a:solidFill>
                <a:srgbClr val="7030A0"/>
              </a:solidFill>
              <a:latin typeface="Times New Roman" pitchFamily="18" charset="0"/>
              <a:cs typeface="Times New Roman" pitchFamily="18" charset="0"/>
            </a:endParaRPr>
          </a:p>
          <a:p>
            <a:r>
              <a:rPr lang="ru-RU" sz="4600" b="1" i="1" dirty="0" smtClean="0">
                <a:solidFill>
                  <a:schemeClr val="accent6">
                    <a:lumMod val="50000"/>
                  </a:schemeClr>
                </a:solidFill>
                <a:latin typeface="Times New Roman" pitchFamily="18" charset="0"/>
                <a:cs typeface="Times New Roman" pitchFamily="18" charset="0"/>
              </a:rPr>
              <a:t>- У меня был один единственный козлик, которого я растила и кормила, он мне как родной был, и на днях его съели волки! – возмущена жительница села Антонина Ивановна.</a:t>
            </a:r>
            <a:endParaRPr lang="ru-RU" sz="4600" b="1" dirty="0" smtClean="0">
              <a:solidFill>
                <a:schemeClr val="accent6">
                  <a:lumMod val="50000"/>
                </a:schemeClr>
              </a:solidFill>
              <a:latin typeface="Times New Roman" pitchFamily="18" charset="0"/>
              <a:cs typeface="Times New Roman" pitchFamily="18" charset="0"/>
            </a:endParaRPr>
          </a:p>
          <a:p>
            <a:r>
              <a:rPr lang="ru-RU" sz="4600" b="1" i="1" dirty="0" smtClean="0">
                <a:solidFill>
                  <a:schemeClr val="accent6">
                    <a:lumMod val="50000"/>
                  </a:schemeClr>
                </a:solidFill>
                <a:latin typeface="Times New Roman" pitchFamily="18" charset="0"/>
                <a:cs typeface="Times New Roman" pitchFamily="18" charset="0"/>
              </a:rPr>
              <a:t>В поисках любимца пожилая женщина отправилась в лес, где и обнаружила останки козлика в виде рожек и ножек. </a:t>
            </a:r>
            <a:endParaRPr lang="ru-RU" sz="4600" b="1" dirty="0" smtClean="0">
              <a:solidFill>
                <a:schemeClr val="accent6">
                  <a:lumMod val="50000"/>
                </a:schemeClr>
              </a:solidFill>
              <a:latin typeface="Times New Roman" pitchFamily="18" charset="0"/>
              <a:cs typeface="Times New Roman" pitchFamily="18" charset="0"/>
            </a:endParaRPr>
          </a:p>
          <a:p>
            <a:r>
              <a:rPr lang="ru-RU" sz="4600" b="1" i="1" dirty="0" smtClean="0">
                <a:solidFill>
                  <a:srgbClr val="00B0F0"/>
                </a:solidFill>
                <a:latin typeface="Times New Roman" pitchFamily="18" charset="0"/>
                <a:cs typeface="Times New Roman" pitchFamily="18" charset="0"/>
              </a:rPr>
              <a:t>Сельчане уверены, если волки сейчас почувствуют, где можно поживиться мясом, они начнут приходить и в деревню, нападать на людей. И требуют местные власти решить проблему с волками в местном лесу, путем их истребления и снятия, таким образом, угрозы</a:t>
            </a:r>
            <a:r>
              <a:rPr lang="ru-RU" sz="4600" b="1" i="1" dirty="0" smtClean="0">
                <a:solidFill>
                  <a:srgbClr val="7030A0"/>
                </a:solidFill>
                <a:latin typeface="Times New Roman" pitchFamily="18" charset="0"/>
                <a:cs typeface="Times New Roman" pitchFamily="18" charset="0"/>
              </a:rPr>
              <a:t>.</a:t>
            </a:r>
            <a:endParaRPr lang="ru-RU" sz="4600" b="1" dirty="0" smtClean="0">
              <a:solidFill>
                <a:srgbClr val="7030A0"/>
              </a:solidFill>
              <a:latin typeface="Times New Roman" pitchFamily="18" charset="0"/>
              <a:cs typeface="Times New Roman" pitchFamily="18" charset="0"/>
            </a:endParaRPr>
          </a:p>
          <a:p>
            <a:r>
              <a:rPr lang="ru-RU" sz="4600" b="1" i="1" dirty="0" smtClean="0">
                <a:solidFill>
                  <a:srgbClr val="00B050"/>
                </a:solidFill>
                <a:latin typeface="Times New Roman" pitchFamily="18" charset="0"/>
                <a:cs typeface="Times New Roman" pitchFamily="18" charset="0"/>
              </a:rPr>
              <a:t>- Знаете, всему есть предел. У каждого своя территория. Можно в колодец упасть и утонуть, что же теперь, колодца все закрыть, закопать? Волки обитают в своей естественной среде, и не нужно было отпускать горячо любимого козленка гулять в лес одного, такой конец был предполагаем. Истреблять волков – значит нарушить естественную природную  цепочку, - уверен лесничий Андрей Агапов.</a:t>
            </a:r>
            <a:endParaRPr lang="ru-RU" sz="4600" b="1" dirty="0" smtClean="0">
              <a:solidFill>
                <a:srgbClr val="00B050"/>
              </a:solidFill>
              <a:latin typeface="Times New Roman" pitchFamily="18" charset="0"/>
              <a:cs typeface="Times New Roman" pitchFamily="18" charset="0"/>
            </a:endParaRPr>
          </a:p>
          <a:p>
            <a:r>
              <a:rPr lang="ru-RU" sz="4600" b="1" i="1" dirty="0" smtClean="0">
                <a:solidFill>
                  <a:srgbClr val="7030A0"/>
                </a:solidFill>
                <a:latin typeface="Times New Roman" pitchFamily="18" charset="0"/>
                <a:cs typeface="Times New Roman" pitchFamily="18" charset="0"/>
              </a:rPr>
              <a:t>Как бы то ни было, местные «мастера» уже стали устанавливать капканы на опушке леса. Только чьи рожки и ножки станут заложниками железных зубьев – большой вопрос.</a:t>
            </a:r>
            <a:endParaRPr lang="ru-RU" sz="4600" b="1" dirty="0" smtClean="0">
              <a:solidFill>
                <a:srgbClr val="7030A0"/>
              </a:solidFill>
              <a:latin typeface="Times New Roman" pitchFamily="18" charset="0"/>
              <a:cs typeface="Times New Roman" pitchFamily="18" charset="0"/>
            </a:endParaRP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11156"/>
          </a:xfrm>
        </p:spPr>
        <p:txBody>
          <a:bodyPr>
            <a:normAutofit/>
          </a:bodyPr>
          <a:lstStyle/>
          <a:p>
            <a:pPr algn="l"/>
            <a:r>
              <a:rPr lang="ru-RU" sz="1500" b="1" dirty="0" smtClean="0">
                <a:solidFill>
                  <a:srgbClr val="7030A0"/>
                </a:solidFill>
                <a:latin typeface="Times New Roman" pitchFamily="18" charset="0"/>
                <a:cs typeface="Times New Roman" pitchFamily="18" charset="0"/>
              </a:rPr>
              <a:t>                            Сельчане единым фронтом       Лесничий на страже пищевой цепочки</a:t>
            </a:r>
            <a:endParaRPr lang="ru-RU" sz="1500" b="1" dirty="0">
              <a:solidFill>
                <a:srgbClr val="7030A0"/>
              </a:solidFill>
              <a:latin typeface="Times New Roman" pitchFamily="18" charset="0"/>
              <a:cs typeface="Times New Roman" pitchFamily="18" charset="0"/>
            </a:endParaRPr>
          </a:p>
        </p:txBody>
      </p:sp>
      <p:pic>
        <p:nvPicPr>
          <p:cNvPr id="4" name="Содержимое 3" descr="сельчане.jpg"/>
          <p:cNvPicPr>
            <a:picLocks noGrp="1" noChangeAspect="1"/>
          </p:cNvPicPr>
          <p:nvPr>
            <p:ph idx="1"/>
          </p:nvPr>
        </p:nvPicPr>
        <p:blipFill>
          <a:blip r:embed="rId2" cstate="print"/>
          <a:stretch>
            <a:fillRect/>
          </a:stretch>
        </p:blipFill>
        <p:spPr>
          <a:xfrm>
            <a:off x="857224" y="857232"/>
            <a:ext cx="3220566" cy="2143140"/>
          </a:xfrm>
        </p:spPr>
      </p:pic>
      <p:pic>
        <p:nvPicPr>
          <p:cNvPr id="5" name="Рисунок 4" descr="Лесничий.jpg"/>
          <p:cNvPicPr>
            <a:picLocks noChangeAspect="1"/>
          </p:cNvPicPr>
          <p:nvPr/>
        </p:nvPicPr>
        <p:blipFill>
          <a:blip r:embed="rId3" cstate="print"/>
          <a:stretch>
            <a:fillRect/>
          </a:stretch>
        </p:blipFill>
        <p:spPr>
          <a:xfrm>
            <a:off x="5503441" y="785794"/>
            <a:ext cx="1602214" cy="2214578"/>
          </a:xfrm>
          <a:prstGeom prst="rect">
            <a:avLst/>
          </a:prstGeom>
        </p:spPr>
      </p:pic>
      <p:sp>
        <p:nvSpPr>
          <p:cNvPr id="6" name="TextBox 5"/>
          <p:cNvSpPr txBox="1"/>
          <p:nvPr/>
        </p:nvSpPr>
        <p:spPr>
          <a:xfrm>
            <a:off x="1071538" y="3714752"/>
            <a:ext cx="3214710" cy="323165"/>
          </a:xfrm>
          <a:prstGeom prst="rect">
            <a:avLst/>
          </a:prstGeom>
          <a:noFill/>
        </p:spPr>
        <p:txBody>
          <a:bodyPr wrap="square" rtlCol="0">
            <a:spAutoFit/>
          </a:bodyPr>
          <a:lstStyle/>
          <a:p>
            <a:pPr algn="ctr"/>
            <a:r>
              <a:rPr lang="ru-RU" sz="1500" b="1" dirty="0" smtClean="0">
                <a:solidFill>
                  <a:srgbClr val="7030A0"/>
                </a:solidFill>
                <a:latin typeface="Times New Roman" pitchFamily="18" charset="0"/>
                <a:cs typeface="Times New Roman" pitchFamily="18" charset="0"/>
              </a:rPr>
              <a:t>Местные мастера знают свое дело</a:t>
            </a:r>
            <a:endParaRPr lang="ru-RU" sz="1500" b="1" dirty="0">
              <a:solidFill>
                <a:srgbClr val="7030A0"/>
              </a:solidFill>
              <a:latin typeface="Times New Roman" pitchFamily="18" charset="0"/>
              <a:cs typeface="Times New Roman" pitchFamily="18" charset="0"/>
            </a:endParaRPr>
          </a:p>
        </p:txBody>
      </p:sp>
      <p:pic>
        <p:nvPicPr>
          <p:cNvPr id="7" name="Рисунок 6" descr="местные мастера.jpg"/>
          <p:cNvPicPr>
            <a:picLocks noChangeAspect="1"/>
          </p:cNvPicPr>
          <p:nvPr/>
        </p:nvPicPr>
        <p:blipFill>
          <a:blip r:embed="rId4" cstate="print"/>
          <a:stretch>
            <a:fillRect/>
          </a:stretch>
        </p:blipFill>
        <p:spPr>
          <a:xfrm>
            <a:off x="1142976" y="4286256"/>
            <a:ext cx="2619375" cy="1743075"/>
          </a:xfrm>
          <a:prstGeom prst="rect">
            <a:avLst/>
          </a:prstGeom>
        </p:spPr>
      </p:pic>
      <p:sp>
        <p:nvSpPr>
          <p:cNvPr id="8" name="TextBox 7"/>
          <p:cNvSpPr txBox="1"/>
          <p:nvPr/>
        </p:nvSpPr>
        <p:spPr>
          <a:xfrm>
            <a:off x="4929190" y="3643314"/>
            <a:ext cx="2714644" cy="323165"/>
          </a:xfrm>
          <a:prstGeom prst="rect">
            <a:avLst/>
          </a:prstGeom>
          <a:noFill/>
        </p:spPr>
        <p:txBody>
          <a:bodyPr wrap="square" rtlCol="0">
            <a:spAutoFit/>
          </a:bodyPr>
          <a:lstStyle/>
          <a:p>
            <a:pPr algn="ctr"/>
            <a:r>
              <a:rPr lang="ru-RU" sz="1500" b="1" dirty="0" smtClean="0">
                <a:solidFill>
                  <a:srgbClr val="7030A0"/>
                </a:solidFill>
                <a:latin typeface="Times New Roman" pitchFamily="18" charset="0"/>
                <a:cs typeface="Times New Roman" pitchFamily="18" charset="0"/>
              </a:rPr>
              <a:t>и ставят капканы</a:t>
            </a:r>
            <a:endParaRPr lang="ru-RU" sz="1500" b="1" dirty="0">
              <a:solidFill>
                <a:srgbClr val="7030A0"/>
              </a:solidFill>
              <a:latin typeface="Times New Roman" pitchFamily="18" charset="0"/>
              <a:cs typeface="Times New Roman" pitchFamily="18" charset="0"/>
            </a:endParaRPr>
          </a:p>
        </p:txBody>
      </p:sp>
      <p:pic>
        <p:nvPicPr>
          <p:cNvPr id="9" name="Рисунок 8" descr="капканы.jpg"/>
          <p:cNvPicPr>
            <a:picLocks noChangeAspect="1"/>
          </p:cNvPicPr>
          <p:nvPr/>
        </p:nvPicPr>
        <p:blipFill>
          <a:blip r:embed="rId5" cstate="print"/>
          <a:stretch>
            <a:fillRect/>
          </a:stretch>
        </p:blipFill>
        <p:spPr>
          <a:xfrm>
            <a:off x="4500562" y="4357694"/>
            <a:ext cx="3467100" cy="131445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11156"/>
          </a:xfrm>
        </p:spPr>
        <p:txBody>
          <a:bodyPr>
            <a:normAutofit/>
          </a:bodyPr>
          <a:lstStyle/>
          <a:p>
            <a:pPr algn="l"/>
            <a:r>
              <a:rPr lang="ru-RU" sz="1500" b="1" dirty="0" smtClean="0">
                <a:solidFill>
                  <a:srgbClr val="7030A0"/>
                </a:solidFill>
                <a:latin typeface="Times New Roman" pitchFamily="18" charset="0"/>
                <a:cs typeface="Times New Roman" pitchFamily="18" charset="0"/>
              </a:rPr>
              <a:t>                            Как учили Петр </a:t>
            </a:r>
            <a:r>
              <a:rPr lang="en-US" sz="1500" b="1" dirty="0" smtClean="0">
                <a:solidFill>
                  <a:srgbClr val="7030A0"/>
                </a:solidFill>
                <a:latin typeface="Times New Roman" pitchFamily="18" charset="0"/>
                <a:cs typeface="Times New Roman" pitchFamily="18" charset="0"/>
              </a:rPr>
              <a:t>I</a:t>
            </a:r>
            <a:r>
              <a:rPr lang="ru-RU" sz="1500" b="1" dirty="0" smtClean="0">
                <a:solidFill>
                  <a:srgbClr val="7030A0"/>
                </a:solidFill>
                <a:latin typeface="Times New Roman" pitchFamily="18" charset="0"/>
                <a:cs typeface="Times New Roman" pitchFamily="18" charset="0"/>
              </a:rPr>
              <a:t>                                        и   Александр Васильевич Суворов</a:t>
            </a:r>
            <a:endParaRPr lang="ru-RU" sz="1500" b="1" dirty="0">
              <a:solidFill>
                <a:srgbClr val="7030A0"/>
              </a:solidFill>
              <a:latin typeface="Times New Roman" pitchFamily="18" charset="0"/>
              <a:cs typeface="Times New Roman" pitchFamily="18" charset="0"/>
            </a:endParaRPr>
          </a:p>
        </p:txBody>
      </p:sp>
      <p:pic>
        <p:nvPicPr>
          <p:cNvPr id="4" name="Содержимое 3" descr="сельчане.jpg"/>
          <p:cNvPicPr>
            <a:picLocks noGrp="1" noChangeAspect="1"/>
          </p:cNvPicPr>
          <p:nvPr>
            <p:ph idx="1"/>
          </p:nvPr>
        </p:nvPicPr>
        <p:blipFill>
          <a:blip r:embed="rId2" cstate="print"/>
          <a:stretch>
            <a:fillRect/>
          </a:stretch>
        </p:blipFill>
        <p:spPr>
          <a:xfrm>
            <a:off x="857224" y="857232"/>
            <a:ext cx="2469101" cy="1643074"/>
          </a:xfrm>
        </p:spPr>
      </p:pic>
      <p:pic>
        <p:nvPicPr>
          <p:cNvPr id="5" name="Рисунок 4" descr="Лесничий.jpg"/>
          <p:cNvPicPr>
            <a:picLocks noChangeAspect="1"/>
          </p:cNvPicPr>
          <p:nvPr/>
        </p:nvPicPr>
        <p:blipFill>
          <a:blip r:embed="rId3" cstate="print"/>
          <a:stretch>
            <a:fillRect/>
          </a:stretch>
        </p:blipFill>
        <p:spPr>
          <a:xfrm>
            <a:off x="5503441" y="1142984"/>
            <a:ext cx="1602214" cy="1857388"/>
          </a:xfrm>
          <a:prstGeom prst="rect">
            <a:avLst/>
          </a:prstGeom>
        </p:spPr>
      </p:pic>
      <p:sp>
        <p:nvSpPr>
          <p:cNvPr id="6" name="TextBox 5"/>
          <p:cNvSpPr txBox="1"/>
          <p:nvPr/>
        </p:nvSpPr>
        <p:spPr>
          <a:xfrm>
            <a:off x="1071538" y="3714752"/>
            <a:ext cx="2790374" cy="323165"/>
          </a:xfrm>
          <a:prstGeom prst="rect">
            <a:avLst/>
          </a:prstGeom>
          <a:noFill/>
        </p:spPr>
        <p:txBody>
          <a:bodyPr wrap="square" rtlCol="0">
            <a:spAutoFit/>
          </a:bodyPr>
          <a:lstStyle/>
          <a:p>
            <a:pPr algn="ctr"/>
            <a:r>
              <a:rPr lang="ru-RU" sz="1500" b="1" dirty="0" smtClean="0">
                <a:solidFill>
                  <a:srgbClr val="7030A0"/>
                </a:solidFill>
                <a:latin typeface="Times New Roman" pitchFamily="18" charset="0"/>
                <a:cs typeface="Times New Roman" pitchFamily="18" charset="0"/>
              </a:rPr>
              <a:t>«Журналисты </a:t>
            </a:r>
            <a:r>
              <a:rPr lang="ru-RU" sz="1500" b="1" dirty="0" smtClean="0">
                <a:solidFill>
                  <a:srgbClr val="7030A0"/>
                </a:solidFill>
                <a:latin typeface="Times New Roman" pitchFamily="18" charset="0"/>
                <a:cs typeface="Times New Roman" pitchFamily="18" charset="0"/>
              </a:rPr>
              <a:t>и солдаты</a:t>
            </a:r>
            <a:endParaRPr lang="ru-RU" sz="1500" b="1" dirty="0">
              <a:solidFill>
                <a:srgbClr val="7030A0"/>
              </a:solidFill>
              <a:latin typeface="Times New Roman" pitchFamily="18" charset="0"/>
              <a:cs typeface="Times New Roman" pitchFamily="18" charset="0"/>
            </a:endParaRPr>
          </a:p>
        </p:txBody>
      </p:sp>
      <p:pic>
        <p:nvPicPr>
          <p:cNvPr id="7" name="Рисунок 6" descr="местные мастера.jpg"/>
          <p:cNvPicPr>
            <a:picLocks noChangeAspect="1"/>
          </p:cNvPicPr>
          <p:nvPr/>
        </p:nvPicPr>
        <p:blipFill>
          <a:blip r:embed="rId4" cstate="print"/>
          <a:stretch>
            <a:fillRect/>
          </a:stretch>
        </p:blipFill>
        <p:spPr>
          <a:xfrm>
            <a:off x="1142976" y="4286256"/>
            <a:ext cx="2619375" cy="1743075"/>
          </a:xfrm>
          <a:prstGeom prst="rect">
            <a:avLst/>
          </a:prstGeom>
        </p:spPr>
      </p:pic>
      <p:sp>
        <p:nvSpPr>
          <p:cNvPr id="8" name="TextBox 7"/>
          <p:cNvSpPr txBox="1"/>
          <p:nvPr/>
        </p:nvSpPr>
        <p:spPr>
          <a:xfrm>
            <a:off x="4929190" y="3643314"/>
            <a:ext cx="2714644" cy="323165"/>
          </a:xfrm>
          <a:prstGeom prst="rect">
            <a:avLst/>
          </a:prstGeom>
          <a:noFill/>
        </p:spPr>
        <p:txBody>
          <a:bodyPr wrap="square" rtlCol="0">
            <a:spAutoFit/>
          </a:bodyPr>
          <a:lstStyle/>
          <a:p>
            <a:pPr algn="ctr"/>
            <a:r>
              <a:rPr lang="ru-RU" sz="1500" b="1" dirty="0" smtClean="0">
                <a:solidFill>
                  <a:srgbClr val="7030A0"/>
                </a:solidFill>
                <a:latin typeface="Times New Roman" pitchFamily="18" charset="0"/>
                <a:cs typeface="Times New Roman" pitchFamily="18" charset="0"/>
              </a:rPr>
              <a:t>смелостью города </a:t>
            </a:r>
            <a:r>
              <a:rPr lang="ru-RU" sz="1500" b="1" dirty="0" smtClean="0">
                <a:solidFill>
                  <a:srgbClr val="7030A0"/>
                </a:solidFill>
                <a:latin typeface="Times New Roman" pitchFamily="18" charset="0"/>
                <a:cs typeface="Times New Roman" pitchFamily="18" charset="0"/>
              </a:rPr>
              <a:t>берут»</a:t>
            </a:r>
            <a:endParaRPr lang="ru-RU" sz="1500" b="1" dirty="0">
              <a:solidFill>
                <a:srgbClr val="7030A0"/>
              </a:solidFill>
              <a:latin typeface="Times New Roman" pitchFamily="18" charset="0"/>
              <a:cs typeface="Times New Roman" pitchFamily="18" charset="0"/>
            </a:endParaRPr>
          </a:p>
        </p:txBody>
      </p:sp>
      <p:pic>
        <p:nvPicPr>
          <p:cNvPr id="9" name="Рисунок 8" descr="капканы.jpg"/>
          <p:cNvPicPr>
            <a:picLocks noChangeAspect="1"/>
          </p:cNvPicPr>
          <p:nvPr/>
        </p:nvPicPr>
        <p:blipFill>
          <a:blip r:embed="rId5" cstate="print"/>
          <a:stretch>
            <a:fillRect/>
          </a:stretch>
        </p:blipFill>
        <p:spPr>
          <a:xfrm>
            <a:off x="4500562" y="4357694"/>
            <a:ext cx="3467100" cy="1314450"/>
          </a:xfrm>
          <a:prstGeom prst="rect">
            <a:avLst/>
          </a:prstGeom>
        </p:spPr>
      </p:pic>
      <p:pic>
        <p:nvPicPr>
          <p:cNvPr id="13" name="Рисунок 12" descr="Петр I.jpg"/>
          <p:cNvPicPr>
            <a:picLocks noChangeAspect="1"/>
          </p:cNvPicPr>
          <p:nvPr/>
        </p:nvPicPr>
        <p:blipFill>
          <a:blip r:embed="rId6" cstate="print"/>
          <a:stretch>
            <a:fillRect/>
          </a:stretch>
        </p:blipFill>
        <p:spPr>
          <a:xfrm>
            <a:off x="785786" y="785794"/>
            <a:ext cx="2786082" cy="2643206"/>
          </a:xfrm>
          <a:prstGeom prst="rect">
            <a:avLst/>
          </a:prstGeom>
        </p:spPr>
      </p:pic>
      <p:pic>
        <p:nvPicPr>
          <p:cNvPr id="14" name="Рисунок 13" descr="Суворов.jpg"/>
          <p:cNvPicPr>
            <a:picLocks noChangeAspect="1"/>
          </p:cNvPicPr>
          <p:nvPr/>
        </p:nvPicPr>
        <p:blipFill>
          <a:blip r:embed="rId7" cstate="print"/>
          <a:stretch>
            <a:fillRect/>
          </a:stretch>
        </p:blipFill>
        <p:spPr>
          <a:xfrm>
            <a:off x="5000628" y="928670"/>
            <a:ext cx="2286016" cy="2732068"/>
          </a:xfrm>
          <a:prstGeom prst="rect">
            <a:avLst/>
          </a:prstGeom>
        </p:spPr>
      </p:pic>
      <p:pic>
        <p:nvPicPr>
          <p:cNvPr id="15" name="Рисунок 14" descr="солдаты.jpg"/>
          <p:cNvPicPr>
            <a:picLocks noChangeAspect="1"/>
          </p:cNvPicPr>
          <p:nvPr/>
        </p:nvPicPr>
        <p:blipFill>
          <a:blip r:embed="rId8" cstate="print"/>
          <a:stretch>
            <a:fillRect/>
          </a:stretch>
        </p:blipFill>
        <p:spPr>
          <a:xfrm>
            <a:off x="1071538" y="4143380"/>
            <a:ext cx="2857520" cy="2113032"/>
          </a:xfrm>
          <a:prstGeom prst="rect">
            <a:avLst/>
          </a:prstGeom>
        </p:spPr>
      </p:pic>
      <p:pic>
        <p:nvPicPr>
          <p:cNvPr id="16" name="Рисунок 15" descr="Штурм.jpg"/>
          <p:cNvPicPr>
            <a:picLocks noChangeAspect="1"/>
          </p:cNvPicPr>
          <p:nvPr/>
        </p:nvPicPr>
        <p:blipFill>
          <a:blip r:embed="rId9" cstate="print"/>
          <a:stretch>
            <a:fillRect/>
          </a:stretch>
        </p:blipFill>
        <p:spPr>
          <a:xfrm>
            <a:off x="4572000" y="4000503"/>
            <a:ext cx="3571900" cy="2246637"/>
          </a:xfrm>
          <a:prstGeom prst="rect">
            <a:avLst/>
          </a:prstGeom>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424</TotalTime>
  <Words>679</Words>
  <Application>Microsoft Office PowerPoint</Application>
  <PresentationFormat>Экран (4:3)</PresentationFormat>
  <Paragraphs>162</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Тема Office</vt:lpstr>
      <vt:lpstr>МУЛЬТИМЕДИЙНОЕ СОПРОВОЖДЕНИЕ  ЗАНЯТИЯ ОБЪЕДИНЕНИЯ  СОЦИАЛЬНО-ГУМАНИТАРНОЙ НАПРАВЛЕННОСТИ  «АКУЛЯТА ПЕРА»  (ЖУРНАЛИСТИКА)</vt:lpstr>
      <vt:lpstr>Организационный этап </vt:lpstr>
      <vt:lpstr> </vt:lpstr>
      <vt:lpstr>И смартфон бывает нужен для дела                                   Журналист анализирует                                                                                            </vt:lpstr>
      <vt:lpstr>Журналистское расследование как жанр</vt:lpstr>
      <vt:lpstr>Физкультминутка</vt:lpstr>
      <vt:lpstr>  Что волку хорошо, то козлёнку смерть  </vt:lpstr>
      <vt:lpstr>                            Сельчане единым фронтом       Лесничий на страже пищевой цепочки</vt:lpstr>
      <vt:lpstr>                            Как учили Петр I                                        и   Александр Васильевич Суворов</vt:lpstr>
      <vt:lpstr>   Перемена    </vt:lpstr>
      <vt:lpstr>   Нам ответили представитель ИК поселка        врач                       и      полицейский, </vt:lpstr>
      <vt:lpstr>    Готовим план, придумываем лид, погружаемся в творчество  согласно алгоритму самостоятельной работы    . </vt:lpstr>
      <vt:lpstr>    До свидания!   .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ПЛАН-КОНСПЕКТ ЗАНЯТИЯ ЗАНЯТИЯ ОБЪЕДИНЕНИЯ СОЦИАЛЬНО-ГУМАНИТАРНОЙ НАПРАВЛЕННОСТИ  «АКУЛЯТА ПЕРА»  (ЖУРНАЛИСТИКА)</dc:title>
  <dc:creator>Invalid</dc:creator>
  <cp:lastModifiedBy>Sayyar</cp:lastModifiedBy>
  <cp:revision>60</cp:revision>
  <dcterms:created xsi:type="dcterms:W3CDTF">2022-10-17T07:20:46Z</dcterms:created>
  <dcterms:modified xsi:type="dcterms:W3CDTF">2022-10-19T03:55:46Z</dcterms:modified>
</cp:coreProperties>
</file>